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48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378" r:id="rId27"/>
    <p:sldId id="259" r:id="rId28"/>
    <p:sldId id="261" r:id="rId29"/>
    <p:sldId id="263" r:id="rId30"/>
    <p:sldId id="264" r:id="rId31"/>
    <p:sldId id="265" r:id="rId32"/>
    <p:sldId id="266" r:id="rId33"/>
    <p:sldId id="267" r:id="rId34"/>
    <p:sldId id="268" r:id="rId35"/>
    <p:sldId id="269" r:id="rId36"/>
    <p:sldId id="270" r:id="rId37"/>
    <p:sldId id="271" r:id="rId38"/>
    <p:sldId id="272" r:id="rId39"/>
    <p:sldId id="273" r:id="rId40"/>
    <p:sldId id="274" r:id="rId41"/>
    <p:sldId id="379" r:id="rId42"/>
    <p:sldId id="301" r:id="rId43"/>
    <p:sldId id="302" r:id="rId44"/>
    <p:sldId id="303" r:id="rId45"/>
    <p:sldId id="304" r:id="rId46"/>
    <p:sldId id="300" r:id="rId47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4" roundtripDataSignature="AMtx7mgIf3DmH49+FxNtb53cH2CE7Ynz5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6"/>
    <p:restoredTop sz="71831"/>
  </p:normalViewPr>
  <p:slideViewPr>
    <p:cSldViewPr snapToGrid="0" snapToObjects="1">
      <p:cViewPr varScale="1">
        <p:scale>
          <a:sx n="87" d="100"/>
          <a:sy n="87" d="100"/>
        </p:scale>
        <p:origin x="2632" y="184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5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85" name="Google Shape;485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2" name="Google Shape;492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08" name="Google Shape;508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15" name="Google Shape;515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2" name="Google Shape;52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9" name="Google Shape;529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6" name="Google Shape;536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43" name="Google Shape;543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4" name="Google Shape;554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5" name="Google Shape;565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83710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2" name="Google Shape;572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9" name="Google Shape;579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6" name="Google Shape;586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3" name="Google Shape;593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7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0" name="Google Shape;600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7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7" name="Google Shape;607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098343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49e19df79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1149e19df79_0_40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" name="Google Shape;63;g1149e19df79_0_40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49e19df79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1149e19df79_0_44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07" name="Google Shape;107;g1149e19df79_0_44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5" name="Google Shape;43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49e19df79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g1149e19df79_0_54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5" name="Google Shape;165;g1149e19df79_0_54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49e19df79_0_58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g1149e19df79_0_5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9" name="Google Shape;2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0" name="Google Shape;2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4" name="Google Shape;2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6" name="Google Shape;28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149e19df79_0_6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9" name="Google Shape;309;g1149e19df79_0_6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2" name="Google Shape;33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3" name="Google Shape;363;p1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3" name="Google Shape;4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2" name="Google Shape;44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0" name="Google Shape;42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1149e19df79_0_5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Google Shape;427;g1149e19df79_0_5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28" name="Google Shape;428;g1149e19df79_0_5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34653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4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0" name="Google Shape;90;p4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Google Shape;122;p4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3" name="Google Shape;123;p4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7" name="Google Shape;147;p5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4" name="Google Shape;174;p5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7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29" name="Google Shape;629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9" name="Google Shape;4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7" name="Google Shape;45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64" name="Google Shape;464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1" name="Google Shape;471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8" name="Google Shape;478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4073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4A753A07-4AD0-9A63-52E4-3D35BB540162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1EF8DD94-ABD4-9643-AB0F-23A3A1C123C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6;p22">
            <a:extLst>
              <a:ext uri="{FF2B5EF4-FFF2-40B4-BE49-F238E27FC236}">
                <a16:creationId xmlns:a16="http://schemas.microsoft.com/office/drawing/2014/main" id="{F5B1DCA2-0BB9-38AB-64EF-0D5A312F810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15: Debugging Strategies &amp; Code Generation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5;p22">
            <a:extLst>
              <a:ext uri="{FF2B5EF4-FFF2-40B4-BE49-F238E27FC236}">
                <a16:creationId xmlns:a16="http://schemas.microsoft.com/office/drawing/2014/main" id="{723F4CF5-A7C0-62C3-28FD-3EC79902E67D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60E7D393-2FA8-081D-4588-8D5D2BC37D6D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29FCF094-5BEE-37E2-29D9-B1DE7B4E24C1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1A7BF748-BDF5-C6E9-6383-7C53489A119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15: Debugging Strategies &amp; Code Generation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D0FD4EE2-652F-9E8E-DECC-B30F2D68B042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.cs.uni-saarland.de/zell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Debugging Strategies &amp; Code Generation</a:t>
            </a:r>
            <a:endParaRPr sz="2400" i="1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216637"/>
            <a:ext cx="7772400" cy="1277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None/>
            </a:pPr>
            <a:r>
              <a:rPr lang="en-US" sz="2400" dirty="0"/>
              <a:t>Strategies for Debugging Software, Compilers: Code Generation, Two-Tier Compilation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Debugging Process</a:t>
            </a:r>
            <a:endParaRPr/>
          </a:p>
        </p:txBody>
      </p:sp>
      <p:sp>
        <p:nvSpPr>
          <p:cNvPr id="488" name="Google Shape;488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3: Fix the defect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Is it a simple typo, or a design flaw?  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Does it occur elsewhere?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4: Add test case to regression suite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Is this failure fixed?  Are any other new failures introduced?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9" name="Google Shape;489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and The Scientific Method</a:t>
            </a:r>
            <a:endParaRPr/>
          </a:p>
        </p:txBody>
      </p:sp>
      <p:sp>
        <p:nvSpPr>
          <p:cNvPr id="495" name="Google Shape;495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 should be systematic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Carefully decide what to do instead of flail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a record of everything that you do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Don’t get sucked into fruitless avenues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an iterative scientific process: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96" name="Google Shape;496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pic>
        <p:nvPicPr>
          <p:cNvPr id="497" name="Google Shape;497;p62" descr="Home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89881" y="1336170"/>
            <a:ext cx="2044519" cy="2511930"/>
          </a:xfrm>
          <a:prstGeom prst="rect">
            <a:avLst/>
          </a:prstGeom>
          <a:noFill/>
          <a:ln>
            <a:noFill/>
          </a:ln>
        </p:spPr>
      </p:pic>
      <p:sp>
        <p:nvSpPr>
          <p:cNvPr id="498" name="Google Shape;498;p62"/>
          <p:cNvSpPr txBox="1"/>
          <p:nvPr/>
        </p:nvSpPr>
        <p:spPr>
          <a:xfrm>
            <a:off x="3170943" y="4495800"/>
            <a:ext cx="2848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Formulate a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hypothesis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62"/>
          <p:cNvSpPr txBox="1"/>
          <p:nvPr/>
        </p:nvSpPr>
        <p:spPr>
          <a:xfrm>
            <a:off x="5737729" y="5314890"/>
            <a:ext cx="267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an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experiment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p62"/>
          <p:cNvSpPr txBox="1"/>
          <p:nvPr/>
        </p:nvSpPr>
        <p:spPr>
          <a:xfrm>
            <a:off x="3154054" y="6153090"/>
            <a:ext cx="278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an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experiment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62"/>
          <p:cNvSpPr txBox="1"/>
          <p:nvPr/>
        </p:nvSpPr>
        <p:spPr>
          <a:xfrm>
            <a:off x="1114601" y="5314890"/>
            <a:ext cx="196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Interpret </a:t>
            </a:r>
            <a:r>
              <a:rPr lang="en-US" sz="2000" b="0" i="0" u="none" strike="noStrike" cap="none">
                <a:solidFill>
                  <a:srgbClr val="009900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p62"/>
          <p:cNvSpPr/>
          <p:nvPr/>
        </p:nvSpPr>
        <p:spPr>
          <a:xfrm rot="5400000">
            <a:off x="6127830" y="4575735"/>
            <a:ext cx="705000" cy="868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3" name="Google Shape;503;p62"/>
          <p:cNvSpPr/>
          <p:nvPr/>
        </p:nvSpPr>
        <p:spPr>
          <a:xfrm rot="10800000">
            <a:off x="5943511" y="5684399"/>
            <a:ext cx="857400" cy="868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4" name="Google Shape;504;p62"/>
          <p:cNvSpPr/>
          <p:nvPr/>
        </p:nvSpPr>
        <p:spPr>
          <a:xfrm rot="-5400000">
            <a:off x="2363219" y="5715900"/>
            <a:ext cx="653400" cy="868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5" name="Google Shape;505;p62"/>
          <p:cNvSpPr/>
          <p:nvPr/>
        </p:nvSpPr>
        <p:spPr>
          <a:xfrm>
            <a:off x="2302721" y="4572000"/>
            <a:ext cx="821400" cy="763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Example</a:t>
            </a:r>
            <a:endParaRPr/>
          </a:p>
        </p:txBody>
      </p:sp>
      <p:sp>
        <p:nvSpPr>
          <p:cNvPr id="511" name="Google Shape;511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// returns true </a:t>
            </a:r>
            <a:r>
              <a:rPr lang="en-US" sz="1800" b="1" dirty="0" err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iff</a:t>
            </a: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 sub is a substring of full</a:t>
            </a:r>
            <a:endParaRPr dirty="0">
              <a:solidFill>
                <a:srgbClr val="0099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// (i.e., </a:t>
            </a:r>
            <a:r>
              <a:rPr lang="en-US" sz="1800" b="1" dirty="0" err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iff</a:t>
            </a: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 there exists A,B such that full=</a:t>
            </a:r>
            <a:r>
              <a:rPr lang="en-US" sz="1800" b="1" dirty="0" err="1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A+sub+B</a:t>
            </a:r>
            <a:r>
              <a:rPr lang="en-US" sz="18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>
              <a:solidFill>
                <a:srgbClr val="0099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1800" b="1" dirty="0" err="1">
                <a:latin typeface="Courier New"/>
                <a:ea typeface="Courier New"/>
                <a:cs typeface="Courier New"/>
                <a:sym typeface="Courier New"/>
              </a:rPr>
              <a:t>boolean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contains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full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, String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sub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User bug report: </a:t>
            </a:r>
            <a:r>
              <a:rPr lang="en-US" dirty="0">
                <a:solidFill>
                  <a:srgbClr val="FF0000"/>
                </a:solidFill>
              </a:rPr>
              <a:t>Cannot</a:t>
            </a:r>
            <a:r>
              <a:rPr lang="en-US" dirty="0"/>
              <a:t> find string </a:t>
            </a:r>
            <a:r>
              <a:rPr lang="en-US" b="1" dirty="0"/>
              <a:t>"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very happy</a:t>
            </a:r>
            <a:r>
              <a:rPr lang="en-US" b="1" dirty="0"/>
              <a:t>" </a:t>
            </a:r>
            <a:r>
              <a:rPr lang="en-US" dirty="0"/>
              <a:t>in:</a:t>
            </a:r>
            <a:br>
              <a:rPr lang="en-US" dirty="0"/>
            </a:br>
            <a:r>
              <a:rPr lang="en-US" dirty="0"/>
              <a:t>		</a:t>
            </a: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"Fáilte, you are very welcome! Hi Seán! I am</a:t>
            </a:r>
            <a:endParaRPr sz="18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ourier New"/>
                <a:ea typeface="Courier New"/>
                <a:cs typeface="Courier New"/>
                <a:sym typeface="Courier New"/>
              </a:rPr>
              <a:t> very very happy to see you all."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Poor responses: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Notice accented characters, panic about not knowing about Unicode, begin unorganized web searches and inserting poorly understood library calls, etc.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Start tracing the execution of this example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Better response: simplify or clarify the symptom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12" name="Google Shape;512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Reducing Absolute Input Size</a:t>
            </a:r>
            <a:endParaRPr/>
          </a:p>
        </p:txBody>
      </p:sp>
      <p:sp>
        <p:nvSpPr>
          <p:cNvPr id="518" name="Google Shape;518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Find a simple test case by divide-and-conquer</a:t>
            </a:r>
            <a:endParaRPr dirty="0"/>
          </a:p>
          <a:p>
            <a:pPr marL="45720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Pare test down: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Cannot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"Fáilte, you are very welcome! Hi Seán! I am very very 	happy to see you all.”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  "I am very very happy to see you all.”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  "very very happy"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Can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	"very happy"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Cannot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find "ab" within "</a:t>
            </a:r>
            <a:r>
              <a:rPr lang="en-US" sz="2200" b="1" dirty="0" err="1">
                <a:latin typeface="Courier New"/>
                <a:ea typeface="Courier New"/>
                <a:cs typeface="Courier New"/>
                <a:sym typeface="Courier New"/>
              </a:rPr>
              <a:t>aab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"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b="1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b="1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b="1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b="1" dirty="0"/>
          </a:p>
        </p:txBody>
      </p:sp>
      <p:sp>
        <p:nvSpPr>
          <p:cNvPr id="519" name="Google Shape;519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Reducing Relative Input Size</a:t>
            </a:r>
            <a:endParaRPr/>
          </a:p>
        </p:txBody>
      </p:sp>
      <p:sp>
        <p:nvSpPr>
          <p:cNvPr id="525" name="Google Shape;525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Can you find two almost identical test cases where one gives the correct answer and the other does not?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Cannot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	"I am very very happy to see you all."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solidFill>
                  <a:srgbClr val="009900"/>
                </a:solidFill>
                <a:latin typeface="Courier New"/>
                <a:ea typeface="Courier New"/>
                <a:cs typeface="Courier New"/>
                <a:sym typeface="Courier New"/>
              </a:rPr>
              <a:t>Can</a:t>
            </a: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 find "very happy" within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200" b="1" dirty="0">
                <a:latin typeface="Courier New"/>
                <a:ea typeface="Courier New"/>
                <a:cs typeface="Courier New"/>
                <a:sym typeface="Courier New"/>
              </a:rPr>
              <a:t>	"I am very happy to see you all.”</a:t>
            </a:r>
            <a:endParaRPr sz="2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26" name="Google Shape;526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General Strategy: Simplify</a:t>
            </a:r>
            <a:endParaRPr/>
          </a:p>
        </p:txBody>
      </p:sp>
      <p:sp>
        <p:nvSpPr>
          <p:cNvPr id="532" name="Google Shape;532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general: Find simplest input that will provoke failure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Usually not the input that revealed existence of the defect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Start with data that revealed the defect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Keep paring it down (“binary search” can help)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Often leads directly to an understanding of the cause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When not dealing with simple method calls: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The “test input” is the set of steps that reliably trigger the failure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Same basic idea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33" name="Google Shape;533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Localizing a Defect</a:t>
            </a:r>
            <a:endParaRPr/>
          </a:p>
        </p:txBody>
      </p:sp>
      <p:sp>
        <p:nvSpPr>
          <p:cNvPr id="539" name="Google Shape;539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 advantage of modularity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Start with everything, take away pieces until failure goes away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Start with nothing, add pieces back in until failure appears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Take advantage of modular reasoning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Trace through program, viewing intermediate results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Binary search speeds up the process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Error happens somewhere between first and last statement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 binary search on that ordered set of statements</a:t>
            </a:r>
            <a:endParaRPr dirty="0"/>
          </a:p>
          <a:p>
            <a:pPr marL="589280" lvl="0" indent="-45720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Wingdings" pitchFamily="2" charset="2"/>
              <a:buChar char="§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0" name="Google Shape;540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Binary Search on Buggy Code</a:t>
            </a:r>
            <a:endParaRPr dirty="0"/>
          </a:p>
        </p:txBody>
      </p:sp>
      <p:sp>
        <p:nvSpPr>
          <p:cNvPr id="546" name="Google Shape;546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547" name="Google Shape;547;p68"/>
          <p:cNvSpPr txBox="1"/>
          <p:nvPr/>
        </p:nvSpPr>
        <p:spPr>
          <a:xfrm>
            <a:off x="432978" y="1446225"/>
            <a:ext cx="6488606" cy="4280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MotionDetector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boolean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first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true;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prev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8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Point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apply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current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if (first)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prev = current;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getDifference(prev,current,motion);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applyThreshold(motion,motion,10);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labelImage(motion,motion);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Hist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hist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getHistogram(motion);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hist.getMostFrequent();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applyThreshold(motion,motion,top,top);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Point result = getCentroid(motion);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prev.copy(current);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result;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68"/>
          <p:cNvSpPr/>
          <p:nvPr/>
        </p:nvSpPr>
        <p:spPr>
          <a:xfrm>
            <a:off x="5807909" y="1741744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FF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problem yet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68"/>
          <p:cNvSpPr/>
          <p:nvPr/>
        </p:nvSpPr>
        <p:spPr>
          <a:xfrm>
            <a:off x="5807909" y="5723530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A7B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 exists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0" name="Google Shape;550;p68"/>
          <p:cNvCxnSpPr/>
          <p:nvPr/>
        </p:nvCxnSpPr>
        <p:spPr>
          <a:xfrm>
            <a:off x="6858000" y="2145031"/>
            <a:ext cx="0" cy="35784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551" name="Google Shape;551;p68"/>
          <p:cNvSpPr/>
          <p:nvPr/>
        </p:nvSpPr>
        <p:spPr>
          <a:xfrm>
            <a:off x="6974963" y="3249532"/>
            <a:ext cx="2016600" cy="1144800"/>
          </a:xfrm>
          <a:prstGeom prst="roundRect">
            <a:avLst>
              <a:gd name="adj" fmla="val 171"/>
            </a:avLst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result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half-way point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Binary Search on Buggy Code</a:t>
            </a:r>
            <a:endParaRPr/>
          </a:p>
        </p:txBody>
      </p:sp>
      <p:sp>
        <p:nvSpPr>
          <p:cNvPr id="557" name="Google Shape;557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558" name="Google Shape;558;p69"/>
          <p:cNvSpPr txBox="1"/>
          <p:nvPr/>
        </p:nvSpPr>
        <p:spPr>
          <a:xfrm>
            <a:off x="432978" y="1446225"/>
            <a:ext cx="6488606" cy="4280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MotionDetector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boolean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first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true;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private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prev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8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Point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apply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current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if (first) {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prev = current;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Matrix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motion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new Matrix();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getDifference(prev,current,motion);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applyThreshold(motion,motion,10);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labelImage(motion,motion);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Hist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hist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getHistogram(motion);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int </a:t>
            </a:r>
            <a:r>
              <a:rPr lang="en-US" sz="14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hist.getMostFrequent();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applyThreshold(motion,motion,top,top);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Point result = getCentroid(motion);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prev.copy(current);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result;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36"/>
              </a:spcBef>
              <a:spcAft>
                <a:spcPts val="0"/>
              </a:spcAft>
              <a:buClr>
                <a:schemeClr val="dk1"/>
              </a:buClr>
              <a:buSzPts val="1679"/>
              <a:buFont typeface="Courier New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69"/>
          <p:cNvSpPr/>
          <p:nvPr/>
        </p:nvSpPr>
        <p:spPr>
          <a:xfrm>
            <a:off x="5807909" y="1741744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FF9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problem yet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p69"/>
          <p:cNvSpPr/>
          <p:nvPr/>
        </p:nvSpPr>
        <p:spPr>
          <a:xfrm>
            <a:off x="5867400" y="4038600"/>
            <a:ext cx="2281800" cy="403200"/>
          </a:xfrm>
          <a:prstGeom prst="roundRect">
            <a:avLst>
              <a:gd name="adj" fmla="val 26157"/>
            </a:avLst>
          </a:prstGeom>
          <a:solidFill>
            <a:srgbClr val="FFA7BC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 exists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61" name="Google Shape;561;p69"/>
          <p:cNvCxnSpPr/>
          <p:nvPr/>
        </p:nvCxnSpPr>
        <p:spPr>
          <a:xfrm>
            <a:off x="6858000" y="2145031"/>
            <a:ext cx="0" cy="18936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562" name="Google Shape;562;p69"/>
          <p:cNvSpPr/>
          <p:nvPr/>
        </p:nvSpPr>
        <p:spPr>
          <a:xfrm>
            <a:off x="6974963" y="2436471"/>
            <a:ext cx="2016600" cy="1144800"/>
          </a:xfrm>
          <a:prstGeom prst="roundRect">
            <a:avLst>
              <a:gd name="adj" fmla="val 171"/>
            </a:avLst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 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result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half-way point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Detecting Bugs in the Real World</a:t>
            </a:r>
            <a:endParaRPr/>
          </a:p>
        </p:txBody>
      </p:sp>
      <p:sp>
        <p:nvSpPr>
          <p:cNvPr id="568" name="Google Shape;568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8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Real Systems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Large and complex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Collection of modules, written by multiple people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Complex input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Many external interactions 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Nondeterministic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Replication can be an issue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Infrequent failure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Instrumentation eliminates the failure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 </a:t>
            </a:r>
            <a:r>
              <a:rPr lang="en-US" dirty="0" err="1"/>
              <a:t>printf</a:t>
            </a:r>
            <a:r>
              <a:rPr lang="en-US" dirty="0"/>
              <a:t> or debugger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Errors cross abstraction barriers 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Large time lag from corruption (error) to detection (failure)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69" name="Google Shape;569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buClr>
                <a:schemeClr val="hlink"/>
              </a:buClr>
            </a:pPr>
            <a:r>
              <a:rPr lang="en-US" b="1" dirty="0">
                <a:solidFill>
                  <a:srgbClr val="4B2A85"/>
                </a:solidFill>
              </a:rPr>
              <a:t>Strategies for Debugging Software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Debugging Process and The Scientific Method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Compilers: Code Generation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Generating Target Code from an AST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Two-Tier Compilation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Intermediate Programs and The Java Virtual Machine (JVM)</a:t>
            </a: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8649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Heisenbugs</a:t>
            </a:r>
            <a:endParaRPr/>
          </a:p>
        </p:txBody>
      </p:sp>
      <p:sp>
        <p:nvSpPr>
          <p:cNvPr id="575" name="Google Shape;575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747100" cy="51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a sequential, deterministic program, failure is repeatable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But the real world is not that nice…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Continuous input/environment changes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Timing dependencies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Concurrency and parallelism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Failure occurs randomly 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Depends on results of random-number generation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Hash tables behave differently when program is rerun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Bugs hard to reproduce when: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Use of debugger or assertions makes failure goes away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Due to timing or assertions having side-effects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Only happens when under heavy load and once in a while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76" name="Google Shape;576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Logging Events</a:t>
            </a:r>
            <a:endParaRPr/>
          </a:p>
        </p:txBody>
      </p:sp>
      <p:sp>
        <p:nvSpPr>
          <p:cNvPr id="582" name="Google Shape;582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Log (record) events during execution as program runs (at full speed)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Examine logs to help reconstruct the past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Particularly on failing runs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And/or compare failing and non-failing runs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But don’t spend too much time manually reading enormous, confusing logs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83" name="Google Shape;583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More Tricks for Hard Bugs</a:t>
            </a:r>
            <a:endParaRPr/>
          </a:p>
        </p:txBody>
      </p:sp>
      <p:sp>
        <p:nvSpPr>
          <p:cNvPr id="589" name="Google Shape;589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Rebuild system from scratch, or restart / reboot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Find the bug in your build system or persistent data structures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Explain the problem to a friend (or to a rubber duck)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Make sure it is a bug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Program may be working correctly and you don’t realize it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Face reality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Debug reality (actual evidence), not what you think is true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And things we already know: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Minimize input required to exercise bug (exhibit failure)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Add more checks to the program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Add more logging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90" name="Google Shape;590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Where is the Defect?</a:t>
            </a:r>
            <a:endParaRPr dirty="0"/>
          </a:p>
        </p:txBody>
      </p:sp>
      <p:sp>
        <p:nvSpPr>
          <p:cNvPr id="596" name="Google Shape;596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defect is not where you think it is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Ask yourself where it cannot be; explain why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Look forward and expect to be wrong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Look for simple easy-to-overlook mistakes first, e.g.,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Reversed order of arguments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Spelling of identifiers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Same object vs. equal: a == b versus </a:t>
            </a:r>
            <a:r>
              <a:rPr lang="en-US" dirty="0" err="1"/>
              <a:t>a.equals</a:t>
            </a:r>
            <a:r>
              <a:rPr lang="en-US" dirty="0"/>
              <a:t>(b)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Uninitialized data / variables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Deep vs. shallow copy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Make sure that you have correct source code!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Check out fresh copy from repository; recompile everything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Does a syntax error break the build? (it should!)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97" name="Google Shape;597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7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When Debugging Gets Tough</a:t>
            </a:r>
            <a:endParaRPr dirty="0"/>
          </a:p>
        </p:txBody>
      </p:sp>
      <p:sp>
        <p:nvSpPr>
          <p:cNvPr id="603" name="Google Shape;603;p7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Reconsider assumptions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Debug the code, not the comments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Ensure that comments and specs describe the 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Start documenting your system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Gives a fresh angle, and highlights area of confusion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Ask for help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We all develop blind spots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Explaining the problem often helps (even to rubber duck)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Walk away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Trade latency for efficiency – sleep!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One good reason to start early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04" name="Google Shape;604;p7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p7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Key Debugging Concepts</a:t>
            </a:r>
            <a:endParaRPr dirty="0"/>
          </a:p>
        </p:txBody>
      </p:sp>
      <p:sp>
        <p:nvSpPr>
          <p:cNvPr id="610" name="Google Shape;610;p7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Testing and debugging are different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Testing reveals existence of failures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Debugging pinpoints location of defects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 should be a systematic process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Use the scientific method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Understand the source of defects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To find similar ones and prevent them in the future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Learn from the debugging process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It’s inevitable and you have some control over how you approach the frustration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1" name="Google Shape;611;p7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Strategies for Debugging Software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Debugging Process and The Scientific Method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Compilers: Code Generation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Generating Target Code from an AST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Two-Tier Compilation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Intermediate Programs and The Java Virtual Machine (JVM)</a:t>
            </a: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8927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49e19df79_0_404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g1149e19df79_0_404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7" name="Google Shape;67;g1149e19df79_0_404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g1149e19df79_0_404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g1149e19df79_0_404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g1149e19df79_0_404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g1149e19df79_0_404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1149e19df79_0_404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73" name="Google Shape;73;g1149e19df79_0_404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4" name="Google Shape;74;g1149e19df79_0_404"/>
          <p:cNvGrpSpPr/>
          <p:nvPr/>
        </p:nvGrpSpPr>
        <p:grpSpPr>
          <a:xfrm>
            <a:off x="5376423" y="4867087"/>
            <a:ext cx="939284" cy="1029610"/>
            <a:chOff x="4704173" y="3604372"/>
            <a:chExt cx="492804" cy="540166"/>
          </a:xfrm>
        </p:grpSpPr>
        <p:sp>
          <p:nvSpPr>
            <p:cNvPr id="75" name="Google Shape;75;g1149e19df79_0_40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g1149e19df79_0_404"/>
            <p:cNvSpPr/>
            <p:nvPr/>
          </p:nvSpPr>
          <p:spPr>
            <a:xfrm rot="-3063482">
              <a:off x="4767516" y="3616957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g1149e19df79_0_404"/>
            <p:cNvSpPr/>
            <p:nvPr/>
          </p:nvSpPr>
          <p:spPr>
            <a:xfrm rot="3109755">
              <a:off x="4990768" y="3617079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8" name="Google Shape;78;g1149e19df79_0_404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g1149e19df79_0_404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149e19df79_0_404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g1149e19df79_0_404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1149e19df79_0_404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g1149e19df79_0_404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1149e19df79_0_404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149e19df79_0_404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1149e19df79_0_404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149e19df79_0_404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1149e19df79_0_404"/>
          <p:cNvSpPr txBox="1"/>
          <p:nvPr/>
        </p:nvSpPr>
        <p:spPr>
          <a:xfrm>
            <a:off x="631596" y="2963925"/>
            <a:ext cx="14463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(Project 8)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g1149e19df79_0_404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49e19df79_0_44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Implementation</a:t>
            </a:r>
            <a:endParaRPr/>
          </a:p>
        </p:txBody>
      </p:sp>
      <p:sp>
        <p:nvSpPr>
          <p:cNvPr id="110" name="Google Shape;110;g1149e19df79_0_44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111" name="Google Shape;111;g1149e19df79_0_446"/>
          <p:cNvSpPr/>
          <p:nvPr/>
        </p:nvSpPr>
        <p:spPr>
          <a:xfrm rot="10800000" flipH="1">
            <a:off x="425025" y="3470650"/>
            <a:ext cx="485400" cy="11046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149e19df79_0_446"/>
          <p:cNvSpPr/>
          <p:nvPr/>
        </p:nvSpPr>
        <p:spPr>
          <a:xfrm>
            <a:off x="1288638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1149e19df79_0_446"/>
          <p:cNvSpPr/>
          <p:nvPr/>
        </p:nvSpPr>
        <p:spPr>
          <a:xfrm>
            <a:off x="2630630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1149e19df79_0_446"/>
          <p:cNvSpPr/>
          <p:nvPr/>
        </p:nvSpPr>
        <p:spPr>
          <a:xfrm>
            <a:off x="3972622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Type Checker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1149e19df79_0_446"/>
          <p:cNvSpPr/>
          <p:nvPr/>
        </p:nvSpPr>
        <p:spPr>
          <a:xfrm>
            <a:off x="5314614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Optimizer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1149e19df79_0_446"/>
          <p:cNvSpPr/>
          <p:nvPr/>
        </p:nvSpPr>
        <p:spPr>
          <a:xfrm>
            <a:off x="6656606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Code Generator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1149e19df79_0_446"/>
          <p:cNvSpPr/>
          <p:nvPr/>
        </p:nvSpPr>
        <p:spPr>
          <a:xfrm rot="5400000" flipH="1">
            <a:off x="7897525" y="3656650"/>
            <a:ext cx="1065600" cy="519000"/>
          </a:xfrm>
          <a:prstGeom prst="bentArrow">
            <a:avLst>
              <a:gd name="adj1" fmla="val 37432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8" name="Google Shape;118;g1149e19df79_0_446"/>
          <p:cNvGrpSpPr/>
          <p:nvPr/>
        </p:nvGrpSpPr>
        <p:grpSpPr>
          <a:xfrm>
            <a:off x="425024" y="5303775"/>
            <a:ext cx="1896000" cy="1253100"/>
            <a:chOff x="114749" y="5313500"/>
            <a:chExt cx="1896000" cy="1253100"/>
          </a:xfrm>
        </p:grpSpPr>
        <p:sp>
          <p:nvSpPr>
            <p:cNvPr id="119" name="Google Shape;119;g1149e19df79_0_446"/>
            <p:cNvSpPr/>
            <p:nvPr/>
          </p:nvSpPr>
          <p:spPr>
            <a:xfrm>
              <a:off x="114749" y="5313500"/>
              <a:ext cx="1896000" cy="1253100"/>
            </a:xfrm>
            <a:prstGeom prst="wedgeRectCallout">
              <a:avLst>
                <a:gd name="adj1" fmla="val 26273"/>
                <a:gd name="adj2" fmla="val -9341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Break string into discrete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tokens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etc.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g1149e19df79_0_446"/>
            <p:cNvSpPr/>
            <p:nvPr/>
          </p:nvSpPr>
          <p:spPr>
            <a:xfrm>
              <a:off x="225047" y="5886600"/>
              <a:ext cx="4266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1" name="Google Shape;121;g1149e19df79_0_446"/>
            <p:cNvSpPr/>
            <p:nvPr/>
          </p:nvSpPr>
          <p:spPr>
            <a:xfrm>
              <a:off x="678597" y="5886600"/>
              <a:ext cx="3648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2" name="Google Shape;122;g1149e19df79_0_446"/>
            <p:cNvSpPr/>
            <p:nvPr/>
          </p:nvSpPr>
          <p:spPr>
            <a:xfrm>
              <a:off x="225047" y="6207500"/>
              <a:ext cx="5430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==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3" name="Google Shape;123;g1149e19df79_0_446"/>
            <p:cNvSpPr/>
            <p:nvPr/>
          </p:nvSpPr>
          <p:spPr>
            <a:xfrm>
              <a:off x="1076946" y="5886600"/>
              <a:ext cx="8019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ID(n)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4" name="Google Shape;124;g1149e19df79_0_446"/>
            <p:cNvSpPr/>
            <p:nvPr/>
          </p:nvSpPr>
          <p:spPr>
            <a:xfrm>
              <a:off x="778446" y="6207500"/>
              <a:ext cx="80190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NUM(0)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125" name="Google Shape;125;g1149e19df79_0_446"/>
          <p:cNvSpPr/>
          <p:nvPr/>
        </p:nvSpPr>
        <p:spPr>
          <a:xfrm>
            <a:off x="4307425" y="5303775"/>
            <a:ext cx="1228800" cy="1253100"/>
          </a:xfrm>
          <a:prstGeom prst="wedgeRectCallout">
            <a:avLst>
              <a:gd name="adj1" fmla="val -29787"/>
              <a:gd name="adj2" fmla="val -9418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Verify the syntax tree is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semantically correct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1149e19df79_0_446"/>
          <p:cNvSpPr/>
          <p:nvPr/>
        </p:nvSpPr>
        <p:spPr>
          <a:xfrm>
            <a:off x="5650225" y="5303775"/>
            <a:ext cx="1228800" cy="1253100"/>
          </a:xfrm>
          <a:prstGeom prst="wedgeRectCallout">
            <a:avLst>
              <a:gd name="adj1" fmla="val -30764"/>
              <a:gd name="adj2" fmla="val -9263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Rearrange the code to be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efficient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1149e19df79_0_446"/>
          <p:cNvSpPr/>
          <p:nvPr/>
        </p:nvSpPr>
        <p:spPr>
          <a:xfrm>
            <a:off x="6993025" y="5303775"/>
            <a:ext cx="1564200" cy="1253100"/>
          </a:xfrm>
          <a:prstGeom prst="wedgeRectCallout">
            <a:avLst>
              <a:gd name="adj1" fmla="val -31928"/>
              <a:gd name="adj2" fmla="val -93410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 the syntax tree to the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g1149e19df79_0_446"/>
          <p:cNvGrpSpPr/>
          <p:nvPr/>
        </p:nvGrpSpPr>
        <p:grpSpPr>
          <a:xfrm>
            <a:off x="2435125" y="5303775"/>
            <a:ext cx="1758300" cy="1253100"/>
            <a:chOff x="2435125" y="5303775"/>
            <a:chExt cx="1758300" cy="1253100"/>
          </a:xfrm>
        </p:grpSpPr>
        <p:sp>
          <p:nvSpPr>
            <p:cNvPr id="129" name="Google Shape;129;g1149e19df79_0_446"/>
            <p:cNvSpPr/>
            <p:nvPr/>
          </p:nvSpPr>
          <p:spPr>
            <a:xfrm>
              <a:off x="2435125" y="5303775"/>
              <a:ext cx="1758300" cy="1253100"/>
            </a:xfrm>
            <a:prstGeom prst="wedgeRectCallout">
              <a:avLst>
                <a:gd name="adj1" fmla="val -6182"/>
                <a:gd name="adj2" fmla="val -94184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Arrange tokens into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syntax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tree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g1149e19df79_0_446"/>
            <p:cNvSpPr/>
            <p:nvPr/>
          </p:nvSpPr>
          <p:spPr>
            <a:xfrm>
              <a:off x="2813350" y="58835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1" name="Google Shape;131;g1149e19df79_0_446"/>
            <p:cNvSpPr/>
            <p:nvPr/>
          </p:nvSpPr>
          <p:spPr>
            <a:xfrm>
              <a:off x="2519475" y="62300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32" name="Google Shape;132;g1149e19df79_0_446"/>
            <p:cNvSpPr/>
            <p:nvPr/>
          </p:nvSpPr>
          <p:spPr>
            <a:xfrm>
              <a:off x="3098025" y="6230050"/>
              <a:ext cx="447900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133" name="Google Shape;133;g1149e19df79_0_446"/>
            <p:cNvCxnSpPr>
              <a:stCxn id="131" idx="0"/>
              <a:endCxn id="130" idx="2"/>
            </p:cNvCxnSpPr>
            <p:nvPr/>
          </p:nvCxnSpPr>
          <p:spPr>
            <a:xfrm rot="10800000" flipH="1">
              <a:off x="2743425" y="6145750"/>
              <a:ext cx="294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4" name="Google Shape;134;g1149e19df79_0_446"/>
            <p:cNvCxnSpPr>
              <a:endCxn id="132" idx="0"/>
            </p:cNvCxnSpPr>
            <p:nvPr/>
          </p:nvCxnSpPr>
          <p:spPr>
            <a:xfrm>
              <a:off x="3003975" y="6145750"/>
              <a:ext cx="318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35" name="Google Shape;135;g1149e19df79_0_446"/>
          <p:cNvSpPr/>
          <p:nvPr/>
        </p:nvSpPr>
        <p:spPr>
          <a:xfrm>
            <a:off x="240351" y="1234081"/>
            <a:ext cx="3144000" cy="20292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1149e19df79_0_446"/>
          <p:cNvSpPr/>
          <p:nvPr/>
        </p:nvSpPr>
        <p:spPr>
          <a:xfrm>
            <a:off x="6026050" y="1357064"/>
            <a:ext cx="2877600" cy="18678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The Task</a:t>
            </a:r>
            <a:endParaRPr/>
          </a:p>
        </p:txBody>
      </p:sp>
      <p:sp>
        <p:nvSpPr>
          <p:cNvPr id="150" name="Google Shape;150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Convert the AST into </a:t>
            </a:r>
            <a:r>
              <a:rPr lang="en-US" b="1" dirty="0"/>
              <a:t>target language code </a:t>
            </a:r>
            <a:r>
              <a:rPr lang="en-US" dirty="0"/>
              <a:t>that produces the same result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Project 8 goal: Produce </a:t>
            </a:r>
            <a:r>
              <a:rPr lang="en-US" b="1" dirty="0"/>
              <a:t>reliable</a:t>
            </a:r>
            <a:r>
              <a:rPr lang="en-US" dirty="0"/>
              <a:t>, not efficient, compiler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tricky bit: Do it automatically for all possible arrangements of code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To stay sane, we’ll break the task down: Generate code </a:t>
            </a:r>
            <a:r>
              <a:rPr lang="en-US" i="1" dirty="0"/>
              <a:t>for each node type </a:t>
            </a:r>
            <a:r>
              <a:rPr lang="en-US" dirty="0"/>
              <a:t>in the AST</a:t>
            </a:r>
            <a:endParaRPr dirty="0"/>
          </a:p>
        </p:txBody>
      </p:sp>
      <p:sp>
        <p:nvSpPr>
          <p:cNvPr id="151" name="Google Shape;151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152" name="Google Shape;152;p5"/>
          <p:cNvSpPr/>
          <p:nvPr/>
        </p:nvSpPr>
        <p:spPr>
          <a:xfrm>
            <a:off x="1398750" y="140445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"/>
          <p:cNvSpPr/>
          <p:nvPr/>
        </p:nvSpPr>
        <p:spPr>
          <a:xfrm>
            <a:off x="2154149" y="1644675"/>
            <a:ext cx="1046233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1588750" y="2406725"/>
            <a:ext cx="86378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2825749" y="2406675"/>
            <a:ext cx="944161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56" name="Google Shape;156;p5"/>
          <p:cNvCxnSpPr>
            <a:stCxn id="154" idx="0"/>
            <a:endCxn id="153" idx="2"/>
          </p:cNvCxnSpPr>
          <p:nvPr/>
        </p:nvCxnSpPr>
        <p:spPr>
          <a:xfrm rot="10800000" flipH="1">
            <a:off x="2020640" y="1929725"/>
            <a:ext cx="656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7" name="Google Shape;157;p5"/>
          <p:cNvCxnSpPr>
            <a:stCxn id="155" idx="0"/>
            <a:endCxn id="153" idx="2"/>
          </p:cNvCxnSpPr>
          <p:nvPr/>
        </p:nvCxnSpPr>
        <p:spPr>
          <a:xfrm rot="10800000">
            <a:off x="2677130" y="1929675"/>
            <a:ext cx="620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8" name="Google Shape;158;p5"/>
          <p:cNvSpPr txBox="1"/>
          <p:nvPr/>
        </p:nvSpPr>
        <p:spPr>
          <a:xfrm>
            <a:off x="1782875" y="198563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9" name="Google Shape;159;p5"/>
          <p:cNvSpPr txBox="1"/>
          <p:nvPr/>
        </p:nvSpPr>
        <p:spPr>
          <a:xfrm>
            <a:off x="2954075" y="198562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5250450" y="1586576"/>
            <a:ext cx="2155500" cy="1235348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4242588" y="1965450"/>
            <a:ext cx="658800" cy="592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Sources and Acknowledgements</a:t>
            </a:r>
            <a:endParaRPr/>
          </a:p>
        </p:txBody>
      </p:sp>
      <p:sp>
        <p:nvSpPr>
          <p:cNvPr id="438" name="Google Shape;438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This is a subset and an adaptation of a CSE 331 lecture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you have taken CSE 331, you have seen this before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Part of your task for Project 8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This subject is closely connected to metacognition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you haven’t taken CSE 331, this is a helpful sneak peek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Debugging is an important topic in many CSE courses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Acknowledgements: CSE 331 instructors, notably Michael D. Ernst, Hal Perkins, and more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39" name="Google Shape;439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g1149e19df79_0_547"/>
          <p:cNvCxnSpPr/>
          <p:nvPr/>
        </p:nvCxnSpPr>
        <p:spPr>
          <a:xfrm>
            <a:off x="0" y="2453025"/>
            <a:ext cx="2121900" cy="0"/>
          </a:xfrm>
          <a:prstGeom prst="straightConnector1">
            <a:avLst/>
          </a:prstGeom>
          <a:noFill/>
          <a:ln w="19050" cap="flat" cmpd="sng">
            <a:solidFill>
              <a:srgbClr val="999999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68" name="Google Shape;168;g1149e19df79_0_547"/>
          <p:cNvCxnSpPr/>
          <p:nvPr/>
        </p:nvCxnSpPr>
        <p:spPr>
          <a:xfrm>
            <a:off x="3271175" y="2453025"/>
            <a:ext cx="2766300" cy="0"/>
          </a:xfrm>
          <a:prstGeom prst="straightConnector1">
            <a:avLst/>
          </a:prstGeom>
          <a:noFill/>
          <a:ln w="19050" cap="flat" cmpd="sng">
            <a:solidFill>
              <a:srgbClr val="999999"/>
            </a:solidFill>
            <a:prstDash val="solid"/>
            <a:round/>
            <a:headEnd type="stealth" w="med" len="med"/>
            <a:tailEnd type="stealth" w="med" len="med"/>
          </a:ln>
        </p:spPr>
      </p:cxnSp>
      <p:cxnSp>
        <p:nvCxnSpPr>
          <p:cNvPr id="169" name="Google Shape;169;g1149e19df79_0_547"/>
          <p:cNvCxnSpPr/>
          <p:nvPr/>
        </p:nvCxnSpPr>
        <p:spPr>
          <a:xfrm>
            <a:off x="6597600" y="18284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0" name="Google Shape;170;g1149e19df79_0_547"/>
          <p:cNvCxnSpPr>
            <a:stCxn id="171" idx="2"/>
            <a:endCxn id="172" idx="0"/>
          </p:cNvCxnSpPr>
          <p:nvPr/>
        </p:nvCxnSpPr>
        <p:spPr>
          <a:xfrm>
            <a:off x="2711050" y="18471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3" name="Google Shape;173;g1149e19df79_0_54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Compile Time vs. Run Time</a:t>
            </a:r>
            <a:endParaRPr/>
          </a:p>
        </p:txBody>
      </p:sp>
      <p:sp>
        <p:nvSpPr>
          <p:cNvPr id="174" name="Google Shape;174;g1149e19df79_0_54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175" name="Google Shape;175;g1149e19df79_0_547"/>
          <p:cNvSpPr/>
          <p:nvPr/>
        </p:nvSpPr>
        <p:spPr>
          <a:xfrm>
            <a:off x="600150" y="1929863"/>
            <a:ext cx="79437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1149e19df79_0_547"/>
          <p:cNvSpPr/>
          <p:nvPr/>
        </p:nvSpPr>
        <p:spPr>
          <a:xfrm>
            <a:off x="1834150" y="1280423"/>
            <a:ext cx="1753800" cy="5667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1149e19df79_0_547"/>
          <p:cNvSpPr/>
          <p:nvPr/>
        </p:nvSpPr>
        <p:spPr>
          <a:xfrm>
            <a:off x="5720700" y="1280423"/>
            <a:ext cx="1753800" cy="5667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1149e19df79_0_547"/>
          <p:cNvSpPr/>
          <p:nvPr/>
        </p:nvSpPr>
        <p:spPr>
          <a:xfrm>
            <a:off x="2384168" y="2377731"/>
            <a:ext cx="6486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6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8" name="Google Shape;178;g1149e19df79_0_547"/>
          <p:cNvSpPr/>
          <p:nvPr/>
        </p:nvSpPr>
        <p:spPr>
          <a:xfrm>
            <a:off x="2086713" y="2802276"/>
            <a:ext cx="5349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6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9" name="Google Shape;179;g1149e19df79_0_547"/>
          <p:cNvSpPr/>
          <p:nvPr/>
        </p:nvSpPr>
        <p:spPr>
          <a:xfrm>
            <a:off x="2768132" y="2802248"/>
            <a:ext cx="585000" cy="159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6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80" name="Google Shape;180;g1149e19df79_0_547"/>
          <p:cNvCxnSpPr>
            <a:stCxn id="178" idx="0"/>
            <a:endCxn id="177" idx="2"/>
          </p:cNvCxnSpPr>
          <p:nvPr/>
        </p:nvCxnSpPr>
        <p:spPr>
          <a:xfrm rot="10800000" flipH="1">
            <a:off x="2354163" y="2536776"/>
            <a:ext cx="354300" cy="2655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" name="Google Shape;181;g1149e19df79_0_547"/>
          <p:cNvCxnSpPr>
            <a:stCxn id="179" idx="0"/>
            <a:endCxn id="177" idx="2"/>
          </p:cNvCxnSpPr>
          <p:nvPr/>
        </p:nvCxnSpPr>
        <p:spPr>
          <a:xfrm rot="10800000">
            <a:off x="2708432" y="2536748"/>
            <a:ext cx="352200" cy="2655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2" name="Google Shape;182;g1149e19df79_0_547"/>
          <p:cNvSpPr txBox="1"/>
          <p:nvPr/>
        </p:nvSpPr>
        <p:spPr>
          <a:xfrm>
            <a:off x="2069176" y="2537484"/>
            <a:ext cx="648600" cy="2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7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Google Shape;183;g1149e19df79_0_547"/>
          <p:cNvSpPr txBox="1"/>
          <p:nvPr/>
        </p:nvSpPr>
        <p:spPr>
          <a:xfrm>
            <a:off x="2872201" y="2523051"/>
            <a:ext cx="648600" cy="1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7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g1149e19df79_0_547"/>
          <p:cNvSpPr/>
          <p:nvPr/>
        </p:nvSpPr>
        <p:spPr>
          <a:xfrm>
            <a:off x="4095013" y="2301124"/>
            <a:ext cx="1190100" cy="8244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@5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1149e19df79_0_547"/>
          <p:cNvSpPr/>
          <p:nvPr/>
        </p:nvSpPr>
        <p:spPr>
          <a:xfrm rot="-373427" flipH="1">
            <a:off x="6179196" y="2296705"/>
            <a:ext cx="980262" cy="722295"/>
          </a:xfrm>
          <a:prstGeom prst="lightningBol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1149e19df79_0_547"/>
          <p:cNvSpPr/>
          <p:nvPr/>
        </p:nvSpPr>
        <p:spPr>
          <a:xfrm>
            <a:off x="834100" y="3468575"/>
            <a:ext cx="3753900" cy="26691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Compiler (a Java program) is running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Generates Hack instructions that will be run later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types</a:t>
            </a: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of variables, but NOT the </a:t>
            </a:r>
            <a:r>
              <a:rPr lang="en-US" sz="16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values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 variables or which </a:t>
            </a:r>
            <a:r>
              <a:rPr lang="en-US" sz="16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 path </a:t>
            </a:r>
            <a:r>
              <a:rPr lang="en-US" sz="16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taken</a:t>
            </a:r>
            <a:endParaRPr sz="16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1149e19df79_0_547"/>
          <p:cNvSpPr/>
          <p:nvPr/>
        </p:nvSpPr>
        <p:spPr>
          <a:xfrm>
            <a:off x="259963" y="2301125"/>
            <a:ext cx="1190100" cy="762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x = 5 + 3;</a:t>
            </a:r>
            <a:endParaRPr sz="9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1149e19df79_0_547"/>
          <p:cNvSpPr/>
          <p:nvPr/>
        </p:nvSpPr>
        <p:spPr>
          <a:xfrm>
            <a:off x="4720650" y="3468575"/>
            <a:ext cx="3753900" cy="2669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 (a Hack program) is running on the Hack computer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 panose="020B0604020202020204" pitchFamily="34" charset="0"/>
              <a:buChar char="•"/>
            </a:pP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Know value of variables, which code path is taken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1149e19df79_0_547"/>
          <p:cNvSpPr txBox="1"/>
          <p:nvPr/>
        </p:nvSpPr>
        <p:spPr>
          <a:xfrm>
            <a:off x="6069925" y="2460900"/>
            <a:ext cx="10464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1" dirty="0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1400" b="1" i="0" u="none" strike="noStrike" cap="none" dirty="0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ehavior</a:t>
            </a:r>
            <a:endParaRPr sz="1400" b="1" i="0" u="none" strike="noStrike" cap="none" dirty="0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149e19df79_0_58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194" name="Google Shape;194;g1149e19df79_0_58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Here’s how you, a brilliant human, would likely translate this syntax tree into Hack: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95" name="Google Shape;195;g1149e19df79_0_58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196" name="Google Shape;196;g1149e19df79_0_580"/>
          <p:cNvSpPr/>
          <p:nvPr/>
        </p:nvSpPr>
        <p:spPr>
          <a:xfrm>
            <a:off x="1398750" y="3220700"/>
            <a:ext cx="2494800" cy="177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g1149e19df79_0_580"/>
          <p:cNvSpPr/>
          <p:nvPr/>
        </p:nvSpPr>
        <p:spPr>
          <a:xfrm>
            <a:off x="2154150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g1149e19df79_0_580"/>
          <p:cNvSpPr/>
          <p:nvPr/>
        </p:nvSpPr>
        <p:spPr>
          <a:xfrm>
            <a:off x="1588750" y="4222975"/>
            <a:ext cx="8748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Google Shape;199;g1149e19df79_0_580"/>
          <p:cNvSpPr/>
          <p:nvPr/>
        </p:nvSpPr>
        <p:spPr>
          <a:xfrm>
            <a:off x="2825750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00" name="Google Shape;200;g1149e19df79_0_580"/>
          <p:cNvCxnSpPr>
            <a:stCxn id="198" idx="0"/>
            <a:endCxn id="197" idx="2"/>
          </p:cNvCxnSpPr>
          <p:nvPr/>
        </p:nvCxnSpPr>
        <p:spPr>
          <a:xfrm rot="10800000" flipH="1">
            <a:off x="2026150" y="3745975"/>
            <a:ext cx="620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201;g1149e19df79_0_580"/>
          <p:cNvCxnSpPr>
            <a:stCxn id="199" idx="0"/>
            <a:endCxn id="197" idx="2"/>
          </p:cNvCxnSpPr>
          <p:nvPr/>
        </p:nvCxnSpPr>
        <p:spPr>
          <a:xfrm rot="10800000">
            <a:off x="2646050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Google Shape;202;g1149e19df79_0_580"/>
          <p:cNvSpPr txBox="1"/>
          <p:nvPr/>
        </p:nvSpPr>
        <p:spPr>
          <a:xfrm>
            <a:off x="1782875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3" name="Google Shape;203;g1149e19df79_0_580"/>
          <p:cNvSpPr txBox="1"/>
          <p:nvPr/>
        </p:nvSpPr>
        <p:spPr>
          <a:xfrm>
            <a:off x="2954075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g1149e19df79_0_580"/>
          <p:cNvSpPr/>
          <p:nvPr/>
        </p:nvSpPr>
        <p:spPr>
          <a:xfrm rot="-1799471">
            <a:off x="4163765" y="2865502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1149e19df79_0_580"/>
          <p:cNvSpPr txBox="1"/>
          <p:nvPr/>
        </p:nvSpPr>
        <p:spPr>
          <a:xfrm>
            <a:off x="4022118" y="2832910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(genius)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1149e19df79_0_580"/>
          <p:cNvSpPr/>
          <p:nvPr/>
        </p:nvSpPr>
        <p:spPr>
          <a:xfrm>
            <a:off x="5250450" y="1846300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12" name="Google Shape;212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</a:rPr>
              <a:t>Here’s how you, a brilliant human, would likely translate this syntax tree into Hack: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13" name="Google Shape;213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214" name="Google Shape;214;p7"/>
          <p:cNvSpPr/>
          <p:nvPr/>
        </p:nvSpPr>
        <p:spPr>
          <a:xfrm>
            <a:off x="1398750" y="3220700"/>
            <a:ext cx="2494800" cy="1775194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7"/>
          <p:cNvSpPr/>
          <p:nvPr/>
        </p:nvSpPr>
        <p:spPr>
          <a:xfrm>
            <a:off x="2154150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6" name="Google Shape;216;p7"/>
          <p:cNvSpPr/>
          <p:nvPr/>
        </p:nvSpPr>
        <p:spPr>
          <a:xfrm>
            <a:off x="1588750" y="4222975"/>
            <a:ext cx="874864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2825750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18" name="Google Shape;218;p7"/>
          <p:cNvCxnSpPr>
            <a:stCxn id="216" idx="0"/>
            <a:endCxn id="215" idx="2"/>
          </p:cNvCxnSpPr>
          <p:nvPr/>
        </p:nvCxnSpPr>
        <p:spPr>
          <a:xfrm rot="10800000" flipH="1">
            <a:off x="2026182" y="3745975"/>
            <a:ext cx="6201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9" name="Google Shape;219;p7"/>
          <p:cNvCxnSpPr>
            <a:stCxn id="217" idx="0"/>
            <a:endCxn id="215" idx="2"/>
          </p:cNvCxnSpPr>
          <p:nvPr/>
        </p:nvCxnSpPr>
        <p:spPr>
          <a:xfrm rot="10800000">
            <a:off x="2646050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0" name="Google Shape;220;p7"/>
          <p:cNvSpPr txBox="1"/>
          <p:nvPr/>
        </p:nvSpPr>
        <p:spPr>
          <a:xfrm>
            <a:off x="1782875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1" name="Google Shape;221;p7"/>
          <p:cNvSpPr txBox="1"/>
          <p:nvPr/>
        </p:nvSpPr>
        <p:spPr>
          <a:xfrm>
            <a:off x="2954075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2" name="Google Shape;222;p7"/>
          <p:cNvSpPr/>
          <p:nvPr/>
        </p:nvSpPr>
        <p:spPr>
          <a:xfrm rot="-1799471">
            <a:off x="4163756" y="2865507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7"/>
          <p:cNvSpPr/>
          <p:nvPr/>
        </p:nvSpPr>
        <p:spPr>
          <a:xfrm>
            <a:off x="5250450" y="1846300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D=D+A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7"/>
          <p:cNvSpPr/>
          <p:nvPr/>
        </p:nvSpPr>
        <p:spPr>
          <a:xfrm>
            <a:off x="5250450" y="3121075"/>
            <a:ext cx="2630400" cy="373629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7"/>
          <p:cNvSpPr/>
          <p:nvPr/>
        </p:nvSpPr>
        <p:spPr>
          <a:xfrm rot="1799471">
            <a:off x="4163754" y="4693326"/>
            <a:ext cx="900240" cy="5923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7"/>
          <p:cNvSpPr txBox="1"/>
          <p:nvPr/>
        </p:nvSpPr>
        <p:spPr>
          <a:xfrm>
            <a:off x="4034100" y="4573925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(trying its best)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205;g1149e19df79_0_580">
            <a:extLst>
              <a:ext uri="{FF2B5EF4-FFF2-40B4-BE49-F238E27FC236}">
                <a16:creationId xmlns:a16="http://schemas.microsoft.com/office/drawing/2014/main" id="{A3CDEA86-731B-7FCA-9709-0387677FE6F2}"/>
              </a:ext>
            </a:extLst>
          </p:cNvPr>
          <p:cNvSpPr txBox="1"/>
          <p:nvPr/>
        </p:nvSpPr>
        <p:spPr>
          <a:xfrm>
            <a:off x="4022118" y="2832910"/>
            <a:ext cx="10758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Human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(genius)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33" name="Google Shape;233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Why? Modularity: We can fit any expression in that slot, as long as </a:t>
            </a:r>
            <a:r>
              <a:rPr lang="en-US" b="1" dirty="0"/>
              <a:t>its result ends up in R0!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34" name="Google Shape;234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235" name="Google Shape;235;p8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8"/>
          <p:cNvSpPr txBox="1"/>
          <p:nvPr/>
        </p:nvSpPr>
        <p:spPr>
          <a:xfrm>
            <a:off x="3098504" y="3695993"/>
            <a:ext cx="141304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(actually, quite clever!)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8"/>
          <p:cNvSpPr/>
          <p:nvPr/>
        </p:nvSpPr>
        <p:spPr>
          <a:xfrm>
            <a:off x="5125225" y="2324325"/>
            <a:ext cx="2724300" cy="42381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0" name="Google Shape;240;p8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1" name="Google Shape;241;p8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42" name="Google Shape;242;p8"/>
          <p:cNvCxnSpPr>
            <a:stCxn id="240" idx="0"/>
            <a:endCxn id="239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3" name="Google Shape;243;p8"/>
          <p:cNvCxnSpPr>
            <a:stCxn id="241" idx="0"/>
            <a:endCxn id="239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44" name="Google Shape;244;p8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5" name="Google Shape;245;p8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46" name="Google Shape;246;p8"/>
          <p:cNvSpPr/>
          <p:nvPr/>
        </p:nvSpPr>
        <p:spPr>
          <a:xfrm>
            <a:off x="4718125" y="27071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4753825" y="4148075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8"/>
          <p:cNvSpPr txBox="1"/>
          <p:nvPr/>
        </p:nvSpPr>
        <p:spPr>
          <a:xfrm rot="-5400000">
            <a:off x="4444975" y="298020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8"/>
          <p:cNvSpPr txBox="1"/>
          <p:nvPr/>
        </p:nvSpPr>
        <p:spPr>
          <a:xfrm rot="-5400000">
            <a:off x="4480675" y="44246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8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8"/>
          <p:cNvSpPr/>
          <p:nvPr/>
        </p:nvSpPr>
        <p:spPr>
          <a:xfrm>
            <a:off x="5073225" y="2415915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57" name="Google Shape;257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Why? Modularity: We can fit any expression in that slot, as long as </a:t>
            </a:r>
            <a:r>
              <a:rPr lang="en-US" b="1" dirty="0"/>
              <a:t>its result ends up in R0!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Even another 			 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58" name="Google Shape;258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259" name="Google Shape;259;p9"/>
          <p:cNvSpPr/>
          <p:nvPr/>
        </p:nvSpPr>
        <p:spPr>
          <a:xfrm>
            <a:off x="5125225" y="2324325"/>
            <a:ext cx="2724300" cy="42381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9"/>
          <p:cNvSpPr/>
          <p:nvPr/>
        </p:nvSpPr>
        <p:spPr>
          <a:xfrm>
            <a:off x="4718125" y="27071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9"/>
          <p:cNvSpPr/>
          <p:nvPr/>
        </p:nvSpPr>
        <p:spPr>
          <a:xfrm>
            <a:off x="4753825" y="4148075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9"/>
          <p:cNvSpPr txBox="1"/>
          <p:nvPr/>
        </p:nvSpPr>
        <p:spPr>
          <a:xfrm rot="-5400000">
            <a:off x="4444975" y="298020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9"/>
          <p:cNvSpPr txBox="1"/>
          <p:nvPr/>
        </p:nvSpPr>
        <p:spPr>
          <a:xfrm rot="-5400000">
            <a:off x="4480675" y="44246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9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"/>
          <p:cNvSpPr/>
          <p:nvPr/>
        </p:nvSpPr>
        <p:spPr>
          <a:xfrm>
            <a:off x="5073225" y="2415915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somehow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66" name="Google Shape;26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05025" y="2684975"/>
            <a:ext cx="812400" cy="812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64025" y="4166975"/>
            <a:ext cx="812400" cy="812429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9"/>
          <p:cNvSpPr/>
          <p:nvPr/>
        </p:nvSpPr>
        <p:spPr>
          <a:xfrm>
            <a:off x="3731014" y="3801875"/>
            <a:ext cx="6096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9"/>
          <p:cNvSpPr/>
          <p:nvPr/>
        </p:nvSpPr>
        <p:spPr>
          <a:xfrm>
            <a:off x="459275" y="3220700"/>
            <a:ext cx="2954100" cy="2447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9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9"/>
          <p:cNvSpPr/>
          <p:nvPr/>
        </p:nvSpPr>
        <p:spPr>
          <a:xfrm>
            <a:off x="649274" y="4222975"/>
            <a:ext cx="861775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9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3" name="Google Shape;273;p9"/>
          <p:cNvCxnSpPr>
            <a:stCxn id="271" idx="0"/>
            <a:endCxn id="270" idx="2"/>
          </p:cNvCxnSpPr>
          <p:nvPr/>
        </p:nvCxnSpPr>
        <p:spPr>
          <a:xfrm rot="10800000" flipH="1">
            <a:off x="1080162" y="3745975"/>
            <a:ext cx="6264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4" name="Google Shape;274;p9"/>
          <p:cNvCxnSpPr>
            <a:stCxn id="272" idx="0"/>
            <a:endCxn id="270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5" name="Google Shape;275;p9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6" name="Google Shape;276;p9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7" name="Google Shape;277;p9"/>
          <p:cNvSpPr/>
          <p:nvPr/>
        </p:nvSpPr>
        <p:spPr>
          <a:xfrm>
            <a:off x="1377500" y="48346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NUM(1)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8" name="Google Shape;278;p9"/>
          <p:cNvSpPr/>
          <p:nvPr/>
        </p:nvSpPr>
        <p:spPr>
          <a:xfrm>
            <a:off x="2438050" y="48346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</a:t>
            </a:r>
            <a:r>
              <a:rPr lang="en-US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9" name="Google Shape;279;p9"/>
          <p:cNvCxnSpPr>
            <a:stCxn id="278" idx="0"/>
            <a:endCxn id="272" idx="2"/>
          </p:cNvCxnSpPr>
          <p:nvPr/>
        </p:nvCxnSpPr>
        <p:spPr>
          <a:xfrm rot="10800000">
            <a:off x="2330350" y="4507925"/>
            <a:ext cx="551700" cy="3267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0" name="Google Shape;280;p9"/>
          <p:cNvCxnSpPr>
            <a:stCxn id="277" idx="0"/>
          </p:cNvCxnSpPr>
          <p:nvPr/>
        </p:nvCxnSpPr>
        <p:spPr>
          <a:xfrm rot="10800000" flipH="1">
            <a:off x="1821500" y="4519625"/>
            <a:ext cx="516900" cy="315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81" name="Google Shape;281;p9"/>
          <p:cNvSpPr txBox="1"/>
          <p:nvPr/>
        </p:nvSpPr>
        <p:spPr>
          <a:xfrm>
            <a:off x="1587950" y="44957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2" name="Google Shape;282;p9"/>
          <p:cNvSpPr txBox="1"/>
          <p:nvPr/>
        </p:nvSpPr>
        <p:spPr>
          <a:xfrm>
            <a:off x="2624900" y="4495763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3" name="Google Shape;283;p9"/>
          <p:cNvSpPr/>
          <p:nvPr/>
        </p:nvSpPr>
        <p:spPr>
          <a:xfrm>
            <a:off x="2749100" y="235727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289" name="Google Shape;289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Now, we need to save R0 somehow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What if we save it in a temporary register? Let’s pick R2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90" name="Google Shape;290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291" name="Google Shape;291;p10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0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0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4" name="Google Shape;294;p10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5" name="Google Shape;295;p10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96" name="Google Shape;296;p10"/>
          <p:cNvCxnSpPr>
            <a:stCxn id="294" idx="0"/>
            <a:endCxn id="293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7" name="Google Shape;297;p10"/>
          <p:cNvCxnSpPr>
            <a:stCxn id="295" idx="0"/>
            <a:endCxn id="293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8" name="Google Shape;298;p10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9" name="Google Shape;299;p10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0" name="Google Shape;300;p10"/>
          <p:cNvSpPr/>
          <p:nvPr/>
        </p:nvSpPr>
        <p:spPr>
          <a:xfrm>
            <a:off x="5125225" y="2324325"/>
            <a:ext cx="2724300" cy="4366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0"/>
          <p:cNvSpPr/>
          <p:nvPr/>
        </p:nvSpPr>
        <p:spPr>
          <a:xfrm>
            <a:off x="4707675" y="23735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0"/>
          <p:cNvSpPr/>
          <p:nvPr/>
        </p:nvSpPr>
        <p:spPr>
          <a:xfrm>
            <a:off x="4707675" y="4493808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0"/>
          <p:cNvSpPr/>
          <p:nvPr/>
        </p:nvSpPr>
        <p:spPr>
          <a:xfrm>
            <a:off x="5063400" y="2400900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(reverse)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4" name="Google Shape;304;p10"/>
          <p:cNvSpPr txBox="1"/>
          <p:nvPr/>
        </p:nvSpPr>
        <p:spPr>
          <a:xfrm rot="-5400000">
            <a:off x="4434525" y="26501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0"/>
          <p:cNvSpPr txBox="1"/>
          <p:nvPr/>
        </p:nvSpPr>
        <p:spPr>
          <a:xfrm rot="-5400000">
            <a:off x="4433000" y="47577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0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149e19df79_0_6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12" name="Google Shape;312;g1149e19df79_0_6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Now, we need to save R0 somehow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What if we save it in a temporary register? Let’s pick R2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</a:rPr>
              <a:t>Why won’t this always work?</a:t>
            </a:r>
            <a:endParaRPr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13208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13" name="Google Shape;313;g1149e19df79_0_6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314" name="Google Shape;314;g1149e19df79_0_629"/>
          <p:cNvSpPr/>
          <p:nvPr/>
        </p:nvSpPr>
        <p:spPr>
          <a:xfrm>
            <a:off x="3185804" y="3781850"/>
            <a:ext cx="12435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1149e19df79_0_629"/>
          <p:cNvSpPr/>
          <p:nvPr/>
        </p:nvSpPr>
        <p:spPr>
          <a:xfrm>
            <a:off x="459275" y="3220700"/>
            <a:ext cx="2494800" cy="171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g1149e19df79_0_629"/>
          <p:cNvSpPr/>
          <p:nvPr/>
        </p:nvSpPr>
        <p:spPr>
          <a:xfrm>
            <a:off x="1214675" y="3460925"/>
            <a:ext cx="984000" cy="285000"/>
          </a:xfrm>
          <a:prstGeom prst="roundRect">
            <a:avLst>
              <a:gd name="adj" fmla="val 16667"/>
            </a:avLst>
          </a:prstGeom>
          <a:solidFill>
            <a:srgbClr val="8E7C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7" name="Google Shape;317;g1149e19df79_0_629"/>
          <p:cNvSpPr/>
          <p:nvPr/>
        </p:nvSpPr>
        <p:spPr>
          <a:xfrm>
            <a:off x="649275" y="4222975"/>
            <a:ext cx="877500" cy="2850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NUM(5)</a:t>
            </a:r>
            <a:endParaRPr sz="1400" b="1" i="0" u="none" strike="noStrike" cap="none" dirty="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8" name="Google Shape;318;g1149e19df79_0_629"/>
          <p:cNvSpPr/>
          <p:nvPr/>
        </p:nvSpPr>
        <p:spPr>
          <a:xfrm>
            <a:off x="1886275" y="4222925"/>
            <a:ext cx="888000" cy="28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NUM(3)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19" name="Google Shape;319;g1149e19df79_0_629"/>
          <p:cNvCxnSpPr>
            <a:stCxn id="317" idx="0"/>
            <a:endCxn id="316" idx="2"/>
          </p:cNvCxnSpPr>
          <p:nvPr/>
        </p:nvCxnSpPr>
        <p:spPr>
          <a:xfrm rot="10800000" flipH="1">
            <a:off x="1088025" y="3745975"/>
            <a:ext cx="6186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0" name="Google Shape;320;g1149e19df79_0_629"/>
          <p:cNvCxnSpPr>
            <a:stCxn id="318" idx="0"/>
            <a:endCxn id="316" idx="2"/>
          </p:cNvCxnSpPr>
          <p:nvPr/>
        </p:nvCxnSpPr>
        <p:spPr>
          <a:xfrm rot="10800000">
            <a:off x="1706575" y="3745925"/>
            <a:ext cx="623700" cy="4770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1" name="Google Shape;321;g1149e19df79_0_629"/>
          <p:cNvSpPr txBox="1"/>
          <p:nvPr/>
        </p:nvSpPr>
        <p:spPr>
          <a:xfrm>
            <a:off x="843400" y="3801888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2" name="Google Shape;322;g1149e19df79_0_629"/>
          <p:cNvSpPr txBox="1"/>
          <p:nvPr/>
        </p:nvSpPr>
        <p:spPr>
          <a:xfrm>
            <a:off x="2014600" y="3801875"/>
            <a:ext cx="9840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endParaRPr sz="1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3" name="Google Shape;323;g1149e19df79_0_629"/>
          <p:cNvSpPr/>
          <p:nvPr/>
        </p:nvSpPr>
        <p:spPr>
          <a:xfrm>
            <a:off x="5125225" y="2324325"/>
            <a:ext cx="2724300" cy="43668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1149e19df79_0_629"/>
          <p:cNvSpPr/>
          <p:nvPr/>
        </p:nvSpPr>
        <p:spPr>
          <a:xfrm>
            <a:off x="4707675" y="2373525"/>
            <a:ext cx="20877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1149e19df79_0_629"/>
          <p:cNvSpPr/>
          <p:nvPr/>
        </p:nvSpPr>
        <p:spPr>
          <a:xfrm>
            <a:off x="4707675" y="4493808"/>
            <a:ext cx="2087700" cy="9081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1149e19df79_0_629"/>
          <p:cNvSpPr/>
          <p:nvPr/>
        </p:nvSpPr>
        <p:spPr>
          <a:xfrm>
            <a:off x="5063400" y="2400900"/>
            <a:ext cx="26304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(reverse)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1" i="0" u="none" strike="noStrike" cap="none" dirty="0"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7" name="Google Shape;327;g1149e19df79_0_629"/>
          <p:cNvSpPr txBox="1"/>
          <p:nvPr/>
        </p:nvSpPr>
        <p:spPr>
          <a:xfrm rot="-5400000">
            <a:off x="4434525" y="2650125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g1149e19df79_0_629"/>
          <p:cNvSpPr txBox="1"/>
          <p:nvPr/>
        </p:nvSpPr>
        <p:spPr>
          <a:xfrm rot="-5400000">
            <a:off x="4433000" y="47577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g1149e19df79_0_629"/>
          <p:cNvSpPr txBox="1"/>
          <p:nvPr/>
        </p:nvSpPr>
        <p:spPr>
          <a:xfrm rot="5400000">
            <a:off x="7221475" y="4137150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It’s those pesky nested expressions! The </a:t>
            </a:r>
            <a:r>
              <a:rPr lang="en-US" dirty="0">
                <a:solidFill>
                  <a:srgbClr val="674EA7"/>
                </a:solidFill>
              </a:rPr>
              <a:t>outer PLUS</a:t>
            </a:r>
            <a:r>
              <a:rPr lang="en-US" dirty="0"/>
              <a:t> saves a value in R2, but the </a:t>
            </a:r>
            <a:r>
              <a:rPr lang="en-US" dirty="0">
                <a:solidFill>
                  <a:srgbClr val="6AA84F"/>
                </a:solidFill>
              </a:rPr>
              <a:t>inner PLUS</a:t>
            </a:r>
            <a:r>
              <a:rPr lang="en-US" dirty="0"/>
              <a:t> overwrites that value during its computation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35" name="Google Shape;335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36" name="Google Shape;336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sp>
        <p:nvSpPr>
          <p:cNvPr id="337" name="Google Shape;337;p11"/>
          <p:cNvSpPr/>
          <p:nvPr/>
        </p:nvSpPr>
        <p:spPr>
          <a:xfrm>
            <a:off x="5125224" y="2398208"/>
            <a:ext cx="3013541" cy="4353818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>
            <a:off x="4735657" y="3857402"/>
            <a:ext cx="2464486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1"/>
          <p:cNvSpPr/>
          <p:nvPr/>
        </p:nvSpPr>
        <p:spPr>
          <a:xfrm>
            <a:off x="4718125" y="2398284"/>
            <a:ext cx="23874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1"/>
          <p:cNvSpPr/>
          <p:nvPr/>
        </p:nvSpPr>
        <p:spPr>
          <a:xfrm>
            <a:off x="5073025" y="2133884"/>
            <a:ext cx="306574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in R2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// save R0 in R2</a:t>
            </a:r>
            <a:endParaRPr sz="1400" b="1" i="1" u="none" strike="noStrike" cap="none" dirty="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restore R0 from R2 (!)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1"/>
          <p:cNvSpPr/>
          <p:nvPr/>
        </p:nvSpPr>
        <p:spPr>
          <a:xfrm>
            <a:off x="3731014" y="3801875"/>
            <a:ext cx="609600" cy="592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1"/>
          <p:cNvSpPr txBox="1"/>
          <p:nvPr/>
        </p:nvSpPr>
        <p:spPr>
          <a:xfrm rot="-5400000">
            <a:off x="4444975" y="2671359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1"/>
          <p:cNvSpPr txBox="1"/>
          <p:nvPr/>
        </p:nvSpPr>
        <p:spPr>
          <a:xfrm rot="-5400000">
            <a:off x="4447745" y="4497302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1"/>
          <p:cNvSpPr txBox="1"/>
          <p:nvPr/>
        </p:nvSpPr>
        <p:spPr>
          <a:xfrm rot="5400000">
            <a:off x="7479007" y="3812409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5" name="Google Shape;345;p11"/>
          <p:cNvGrpSpPr/>
          <p:nvPr/>
        </p:nvGrpSpPr>
        <p:grpSpPr>
          <a:xfrm>
            <a:off x="459275" y="3220700"/>
            <a:ext cx="3149625" cy="2447400"/>
            <a:chOff x="459275" y="3220700"/>
            <a:chExt cx="3149625" cy="2447400"/>
          </a:xfrm>
        </p:grpSpPr>
        <p:sp>
          <p:nvSpPr>
            <p:cNvPr id="346" name="Google Shape;346;p11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1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48" name="Google Shape;348;p11"/>
            <p:cNvSpPr/>
            <p:nvPr/>
          </p:nvSpPr>
          <p:spPr>
            <a:xfrm>
              <a:off x="649274" y="4222975"/>
              <a:ext cx="861775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NUM(5)</a:t>
              </a:r>
              <a:endParaRPr sz="14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49" name="Google Shape;349;p11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0" name="Google Shape;350;p11"/>
            <p:cNvCxnSpPr>
              <a:stCxn id="348" idx="0"/>
              <a:endCxn id="347" idx="2"/>
            </p:cNvCxnSpPr>
            <p:nvPr/>
          </p:nvCxnSpPr>
          <p:spPr>
            <a:xfrm rot="10800000" flipH="1">
              <a:off x="1080162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1" name="Google Shape;351;p11"/>
            <p:cNvCxnSpPr>
              <a:stCxn id="349" idx="0"/>
              <a:endCxn id="347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2" name="Google Shape;352;p11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3" name="Google Shape;353;p11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4" name="Google Shape;354;p11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55" name="Google Shape;355;p11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56" name="Google Shape;356;p11"/>
            <p:cNvCxnSpPr>
              <a:stCxn id="355" idx="0"/>
              <a:endCxn id="349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57" name="Google Shape;357;p11"/>
            <p:cNvCxnSpPr>
              <a:stCxn id="354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58" name="Google Shape;358;p11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9" name="Google Shape;359;p11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366" name="Google Shape;36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Solution: Store “saved” values in a stack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Not quite the same as “The Stack” or function</a:t>
            </a:r>
            <a:br>
              <a:rPr lang="en-US" dirty="0"/>
            </a:br>
            <a:r>
              <a:rPr lang="en-US" dirty="0"/>
              <a:t>call stack frames (but used for a</a:t>
            </a:r>
            <a:br>
              <a:rPr lang="en-US" dirty="0"/>
            </a:br>
            <a:r>
              <a:rPr lang="en-US" dirty="0"/>
              <a:t>similar reason)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We’ll keep a stack starting at</a:t>
            </a:r>
            <a:br>
              <a:rPr lang="en-US" dirty="0"/>
            </a:br>
            <a:r>
              <a:rPr lang="en-US" dirty="0"/>
              <a:t>memory address 1024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R1 is our </a:t>
            </a:r>
            <a:r>
              <a:rPr lang="en-US" i="1" dirty="0"/>
              <a:t>stack pointer</a:t>
            </a:r>
            <a:r>
              <a:rPr lang="en-US" dirty="0"/>
              <a:t>: always stores</a:t>
            </a:r>
            <a:br>
              <a:rPr lang="en-US" dirty="0"/>
            </a:br>
            <a:r>
              <a:rPr lang="en-US" dirty="0"/>
              <a:t>address of last used stack position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No built-in Hack push: manually copy</a:t>
            </a:r>
            <a:br>
              <a:rPr lang="en-US" dirty="0"/>
            </a:br>
            <a:r>
              <a:rPr lang="en-US" dirty="0"/>
              <a:t>to memory and increment R1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67" name="Google Shape;367;p13"/>
          <p:cNvSpPr txBox="1">
            <a:spLocks noGrp="1"/>
          </p:cNvSpPr>
          <p:nvPr>
            <p:ph type="sldNum" idx="12"/>
          </p:nvPr>
        </p:nvSpPr>
        <p:spPr>
          <a:xfrm>
            <a:off x="8534400" y="6147068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368" name="Google Shape;368;p13"/>
          <p:cNvSpPr/>
          <p:nvPr/>
        </p:nvSpPr>
        <p:spPr>
          <a:xfrm>
            <a:off x="473575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69" name="Google Shape;369;p13"/>
          <p:cNvSpPr/>
          <p:nvPr/>
        </p:nvSpPr>
        <p:spPr>
          <a:xfrm>
            <a:off x="1927593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0" name="Google Shape;370;p13"/>
          <p:cNvSpPr/>
          <p:nvPr/>
        </p:nvSpPr>
        <p:spPr>
          <a:xfrm>
            <a:off x="2690981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(R0)</a:t>
            </a:r>
            <a:endParaRPr sz="18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1" name="Google Shape;371;p13"/>
          <p:cNvSpPr/>
          <p:nvPr/>
        </p:nvSpPr>
        <p:spPr>
          <a:xfrm>
            <a:off x="3454369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2" name="Google Shape;372;p13"/>
          <p:cNvSpPr/>
          <p:nvPr/>
        </p:nvSpPr>
        <p:spPr>
          <a:xfrm>
            <a:off x="4217757" y="5958878"/>
            <a:ext cx="763500" cy="5166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3" name="Google Shape;373;p13"/>
          <p:cNvSpPr txBox="1"/>
          <p:nvPr/>
        </p:nvSpPr>
        <p:spPr>
          <a:xfrm>
            <a:off x="522535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4" name="Google Shape;374;p13"/>
          <p:cNvSpPr txBox="1"/>
          <p:nvPr/>
        </p:nvSpPr>
        <p:spPr>
          <a:xfrm>
            <a:off x="1988452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5" name="Google Shape;375;p13"/>
          <p:cNvSpPr txBox="1"/>
          <p:nvPr/>
        </p:nvSpPr>
        <p:spPr>
          <a:xfrm>
            <a:off x="2739941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1025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6" name="Google Shape;376;p13"/>
          <p:cNvSpPr txBox="1"/>
          <p:nvPr/>
        </p:nvSpPr>
        <p:spPr>
          <a:xfrm>
            <a:off x="3503329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1026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7" name="Google Shape;377;p13"/>
          <p:cNvSpPr txBox="1"/>
          <p:nvPr/>
        </p:nvSpPr>
        <p:spPr>
          <a:xfrm>
            <a:off x="4266717" y="5574325"/>
            <a:ext cx="665400" cy="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1027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78" name="Google Shape;378;p13"/>
          <p:cNvCxnSpPr>
            <a:stCxn id="368" idx="2"/>
            <a:endCxn id="370" idx="2"/>
          </p:cNvCxnSpPr>
          <p:nvPr/>
        </p:nvCxnSpPr>
        <p:spPr>
          <a:xfrm rot="-5400000" flipH="1">
            <a:off x="1963675" y="5367128"/>
            <a:ext cx="600" cy="2217300"/>
          </a:xfrm>
          <a:prstGeom prst="curvedConnector3">
            <a:avLst>
              <a:gd name="adj1" fmla="val 396875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9" name="Google Shape;379;p13"/>
          <p:cNvSpPr/>
          <p:nvPr/>
        </p:nvSpPr>
        <p:spPr>
          <a:xfrm>
            <a:off x="5882075" y="2361952"/>
            <a:ext cx="3027000" cy="4371907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3"/>
          <p:cNvSpPr/>
          <p:nvPr/>
        </p:nvSpPr>
        <p:spPr>
          <a:xfrm>
            <a:off x="5510675" y="3802903"/>
            <a:ext cx="2991288" cy="163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3"/>
          <p:cNvSpPr/>
          <p:nvPr/>
        </p:nvSpPr>
        <p:spPr>
          <a:xfrm>
            <a:off x="5474975" y="2361953"/>
            <a:ext cx="2803500" cy="908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3"/>
          <p:cNvSpPr/>
          <p:nvPr/>
        </p:nvSpPr>
        <p:spPr>
          <a:xfrm>
            <a:off x="5829875" y="2097553"/>
            <a:ext cx="2954100" cy="44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@1</a:t>
            </a:r>
            <a:endParaRPr sz="1400" b="1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push R0 to slot 1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// pop R0 from slot 1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// pop R0 from slot 0</a:t>
            </a:r>
            <a:endParaRPr sz="1400" b="1" i="1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MD=D+M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3" name="Google Shape;383;p13"/>
          <p:cNvSpPr txBox="1"/>
          <p:nvPr/>
        </p:nvSpPr>
        <p:spPr>
          <a:xfrm rot="-5400000">
            <a:off x="5257475" y="2637603"/>
            <a:ext cx="789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3"/>
          <p:cNvSpPr txBox="1"/>
          <p:nvPr/>
        </p:nvSpPr>
        <p:spPr>
          <a:xfrm rot="-5400000">
            <a:off x="5201813" y="4441853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3"/>
          <p:cNvSpPr txBox="1"/>
          <p:nvPr/>
        </p:nvSpPr>
        <p:spPr>
          <a:xfrm rot="5400000">
            <a:off x="8281025" y="3791978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6" name="Google Shape;386;p13"/>
          <p:cNvGrpSpPr/>
          <p:nvPr/>
        </p:nvGrpSpPr>
        <p:grpSpPr>
          <a:xfrm>
            <a:off x="6410806" y="238163"/>
            <a:ext cx="2733245" cy="2123854"/>
            <a:chOff x="459275" y="3220700"/>
            <a:chExt cx="3149625" cy="2447400"/>
          </a:xfrm>
        </p:grpSpPr>
        <p:sp>
          <p:nvSpPr>
            <p:cNvPr id="387" name="Google Shape;387;p13"/>
            <p:cNvSpPr/>
            <p:nvPr/>
          </p:nvSpPr>
          <p:spPr>
            <a:xfrm>
              <a:off x="459275" y="3220700"/>
              <a:ext cx="2954100" cy="2447400"/>
            </a:xfrm>
            <a:prstGeom prst="rect">
              <a:avLst/>
            </a:prstGeom>
            <a:solidFill>
              <a:srgbClr val="EFEFE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41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4572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en-US" sz="13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Abstract Syntax Tree</a:t>
              </a:r>
              <a:endParaRPr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13"/>
            <p:cNvSpPr/>
            <p:nvPr/>
          </p:nvSpPr>
          <p:spPr>
            <a:xfrm>
              <a:off x="1214675" y="3460925"/>
              <a:ext cx="984000" cy="285000"/>
            </a:xfrm>
            <a:prstGeom prst="roundRect">
              <a:avLst>
                <a:gd name="adj" fmla="val 16667"/>
              </a:avLst>
            </a:prstGeom>
            <a:solidFill>
              <a:srgbClr val="8E7C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89" name="Google Shape;389;p13"/>
            <p:cNvSpPr/>
            <p:nvPr/>
          </p:nvSpPr>
          <p:spPr>
            <a:xfrm>
              <a:off x="649274" y="4222975"/>
              <a:ext cx="861900" cy="285000"/>
            </a:xfrm>
            <a:prstGeom prst="roundRect">
              <a:avLst>
                <a:gd name="adj" fmla="val 16667"/>
              </a:avLst>
            </a:prstGeom>
            <a:solidFill>
              <a:srgbClr val="F6B2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100" b="1" i="0" u="none" strike="noStrike" cap="none" dirty="0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NUM(5)</a:t>
              </a:r>
              <a:endParaRPr sz="1100" b="1" i="0" u="none" strike="noStrike" cap="none" dirty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0" name="Google Shape;390;p13"/>
            <p:cNvSpPr/>
            <p:nvPr/>
          </p:nvSpPr>
          <p:spPr>
            <a:xfrm>
              <a:off x="1886275" y="42229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PLUS</a:t>
              </a:r>
              <a:endParaRPr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1" name="Google Shape;391;p13"/>
            <p:cNvCxnSpPr>
              <a:stCxn id="389" idx="0"/>
              <a:endCxn id="388" idx="2"/>
            </p:cNvCxnSpPr>
            <p:nvPr/>
          </p:nvCxnSpPr>
          <p:spPr>
            <a:xfrm rot="10800000" flipH="1">
              <a:off x="1080224" y="3745975"/>
              <a:ext cx="6264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2" name="Google Shape;392;p13"/>
            <p:cNvCxnSpPr>
              <a:stCxn id="390" idx="0"/>
              <a:endCxn id="388" idx="2"/>
            </p:cNvCxnSpPr>
            <p:nvPr/>
          </p:nvCxnSpPr>
          <p:spPr>
            <a:xfrm rot="10800000">
              <a:off x="1706575" y="3745925"/>
              <a:ext cx="623700" cy="477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3" name="Google Shape;393;p13"/>
            <p:cNvSpPr txBox="1"/>
            <p:nvPr/>
          </p:nvSpPr>
          <p:spPr>
            <a:xfrm>
              <a:off x="843400" y="3801888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4" name="Google Shape;394;p13"/>
            <p:cNvSpPr txBox="1"/>
            <p:nvPr/>
          </p:nvSpPr>
          <p:spPr>
            <a:xfrm>
              <a:off x="2014600" y="38018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95" name="Google Shape;395;p13"/>
            <p:cNvSpPr/>
            <p:nvPr/>
          </p:nvSpPr>
          <p:spPr>
            <a:xfrm>
              <a:off x="137750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NUM(1)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396" name="Google Shape;396;p13"/>
            <p:cNvSpPr/>
            <p:nvPr/>
          </p:nvSpPr>
          <p:spPr>
            <a:xfrm>
              <a:off x="2438050" y="4834625"/>
              <a:ext cx="888000" cy="285000"/>
            </a:xfrm>
            <a:prstGeom prst="roundRect">
              <a:avLst>
                <a:gd name="adj" fmla="val 16667"/>
              </a:avLst>
            </a:pr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</a:t>
              </a:r>
              <a:r>
                <a:rPr lang="en-US" sz="1200" b="1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397" name="Google Shape;397;p13"/>
            <p:cNvCxnSpPr>
              <a:stCxn id="396" idx="0"/>
              <a:endCxn id="390" idx="2"/>
            </p:cNvCxnSpPr>
            <p:nvPr/>
          </p:nvCxnSpPr>
          <p:spPr>
            <a:xfrm rot="10800000">
              <a:off x="2330350" y="4507925"/>
              <a:ext cx="551700" cy="3267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8" name="Google Shape;398;p13"/>
            <p:cNvCxnSpPr>
              <a:stCxn id="395" idx="0"/>
            </p:cNvCxnSpPr>
            <p:nvPr/>
          </p:nvCxnSpPr>
          <p:spPr>
            <a:xfrm rot="10800000" flipH="1">
              <a:off x="1821500" y="4519625"/>
              <a:ext cx="516900" cy="3150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99" name="Google Shape;399;p13"/>
            <p:cNvSpPr txBox="1"/>
            <p:nvPr/>
          </p:nvSpPr>
          <p:spPr>
            <a:xfrm>
              <a:off x="1587950" y="4495775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left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400" name="Google Shape;400;p13"/>
            <p:cNvSpPr txBox="1"/>
            <p:nvPr/>
          </p:nvSpPr>
          <p:spPr>
            <a:xfrm>
              <a:off x="2624900" y="4495763"/>
              <a:ext cx="9840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chemeClr val="dk1"/>
                  </a:solidFill>
                  <a:latin typeface="Consolas"/>
                  <a:ea typeface="Consolas"/>
                  <a:cs typeface="Consolas"/>
                  <a:sym typeface="Consolas"/>
                </a:rPr>
                <a:t>right</a:t>
              </a:r>
              <a:endParaRPr sz="1000" b="1" i="0" u="none" strike="noStrike" cap="non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about variables?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Just like Assembler: Generate symbol table with mapping from variable names to spots in memory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Arrays get more (contiguous) spots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screen</a:t>
            </a:r>
            <a:r>
              <a:rPr lang="en-US" dirty="0"/>
              <a:t>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keyboard</a:t>
            </a:r>
            <a:r>
              <a:rPr lang="en-US" dirty="0"/>
              <a:t> are built-in array variables, allowing I/O</a:t>
            </a:r>
            <a:endParaRPr dirty="0"/>
          </a:p>
          <a:p>
            <a:pPr marL="589280" lvl="0" indent="-45720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Wingdings" pitchFamily="2" charset="2"/>
              <a:buChar char="§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6" name="Google Shape;406;p14"/>
          <p:cNvSpPr/>
          <p:nvPr/>
        </p:nvSpPr>
        <p:spPr>
          <a:xfrm>
            <a:off x="6471800" y="1879313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7" name="Google Shape;407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Example</a:t>
            </a:r>
            <a:endParaRPr/>
          </a:p>
        </p:txBody>
      </p:sp>
      <p:sp>
        <p:nvSpPr>
          <p:cNvPr id="408" name="Google Shape;408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409" name="Google Shape;409;p14"/>
          <p:cNvSpPr/>
          <p:nvPr/>
        </p:nvSpPr>
        <p:spPr>
          <a:xfrm>
            <a:off x="6471800" y="3350850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screen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0" name="Google Shape;410;p14"/>
          <p:cNvSpPr/>
          <p:nvPr/>
        </p:nvSpPr>
        <p:spPr>
          <a:xfrm>
            <a:off x="7751475" y="3350850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16384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1" name="Google Shape;411;p14"/>
          <p:cNvSpPr/>
          <p:nvPr/>
        </p:nvSpPr>
        <p:spPr>
          <a:xfrm>
            <a:off x="3864925" y="2336975"/>
            <a:ext cx="2155500" cy="1186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@261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@262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Assembly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14"/>
          <p:cNvSpPr/>
          <p:nvPr/>
        </p:nvSpPr>
        <p:spPr>
          <a:xfrm>
            <a:off x="918750" y="2202125"/>
            <a:ext cx="2494800" cy="14562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arr[5];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bar, star;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bar = star;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p14"/>
          <p:cNvSpPr/>
          <p:nvPr/>
        </p:nvSpPr>
        <p:spPr>
          <a:xfrm>
            <a:off x="6471800" y="2860325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4" name="Google Shape;414;p14"/>
          <p:cNvSpPr/>
          <p:nvPr/>
        </p:nvSpPr>
        <p:spPr>
          <a:xfrm>
            <a:off x="7751475" y="2860325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262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5" name="Google Shape;415;p14"/>
          <p:cNvSpPr/>
          <p:nvPr/>
        </p:nvSpPr>
        <p:spPr>
          <a:xfrm>
            <a:off x="6471800" y="2369813"/>
            <a:ext cx="12798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6" name="Google Shape;416;p14"/>
          <p:cNvSpPr/>
          <p:nvPr/>
        </p:nvSpPr>
        <p:spPr>
          <a:xfrm>
            <a:off x="7751475" y="2369813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261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7" name="Google Shape;417;p14"/>
          <p:cNvSpPr/>
          <p:nvPr/>
        </p:nvSpPr>
        <p:spPr>
          <a:xfrm>
            <a:off x="7751475" y="1879313"/>
            <a:ext cx="1129500" cy="490500"/>
          </a:xfrm>
          <a:prstGeom prst="rect">
            <a:avLst/>
          </a:prstGeom>
          <a:noFill/>
          <a:ln w="2857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256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Pre-discussion</a:t>
            </a:r>
            <a:endParaRPr/>
          </a:p>
        </p:txBody>
      </p:sp>
      <p:sp>
        <p:nvSpPr>
          <p:cNvPr id="445" name="Google Shape;445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How often do you run into bugs when writing programs?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is your debugging process?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 other words, when you run into a bug, do you have strategies that you consistently use to find it? 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For those who have taken 331, maybe think back to before you had the debugging lecture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debugging strategies have you come across?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46" name="Google Shape;44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Code Generation: Takeaways</a:t>
            </a:r>
            <a:endParaRPr/>
          </a:p>
        </p:txBody>
      </p:sp>
      <p:sp>
        <p:nvSpPr>
          <p:cNvPr id="423" name="Google Shape;42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Code Generation task: Writing several small snippets of Hack assembly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But need to be very generalizable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Whenever a PLUS expression is encountered, should generate almost the same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Conventions make the task much easier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For example, after any expression code runs, result should always be stored in R0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Then parent code can depend on it</a:t>
            </a:r>
            <a:endParaRPr dirty="0"/>
          </a:p>
        </p:txBody>
      </p:sp>
      <p:sp>
        <p:nvSpPr>
          <p:cNvPr id="424" name="Google Shape;42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149e19df79_0_5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31" name="Google Shape;431;g1149e19df79_0_54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1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Strategies for Debugging Software</a:t>
            </a:r>
          </a:p>
          <a:p>
            <a:pPr marL="699516" lvl="1" indent="-342900">
              <a:buClr>
                <a:schemeClr val="hlink"/>
              </a:buCl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Debugging Process and The Scientific Method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Compilers: Code Generation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Generating Target Code from an AST</a:t>
            </a: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Two-Tier Compilation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rgbClr val="4B2A85"/>
                </a:solidFill>
              </a:rPr>
              <a:t>Intermediate Programs and The Java Virtual Machine (JVM)</a:t>
            </a:r>
          </a:p>
        </p:txBody>
      </p:sp>
      <p:sp>
        <p:nvSpPr>
          <p:cNvPr id="432" name="Google Shape;432;g1149e19df79_0_5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84427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8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8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4" name="Google Shape;94;p48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8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48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48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48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48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100" name="Google Shape;100;p48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Google Shape;101;p48"/>
          <p:cNvGrpSpPr/>
          <p:nvPr/>
        </p:nvGrpSpPr>
        <p:grpSpPr>
          <a:xfrm>
            <a:off x="5376420" y="4867084"/>
            <a:ext cx="939284" cy="1029610"/>
            <a:chOff x="4704173" y="3604372"/>
            <a:chExt cx="492804" cy="540166"/>
          </a:xfrm>
        </p:grpSpPr>
        <p:sp>
          <p:nvSpPr>
            <p:cNvPr id="102" name="Google Shape;102;p48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48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48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5" name="Google Shape;105;p48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8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8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8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8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8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8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8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8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8"/>
          <p:cNvSpPr txBox="1"/>
          <p:nvPr/>
        </p:nvSpPr>
        <p:spPr>
          <a:xfrm>
            <a:off x="620700" y="6165650"/>
            <a:ext cx="2047800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“Real-World” Examples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Our Computer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48"/>
          <p:cNvSpPr txBox="1"/>
          <p:nvPr/>
        </p:nvSpPr>
        <p:spPr>
          <a:xfrm>
            <a:off x="229225" y="6275150"/>
            <a:ext cx="80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KEY: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8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8"/>
          <p:cNvSpPr txBox="1"/>
          <p:nvPr/>
        </p:nvSpPr>
        <p:spPr>
          <a:xfrm>
            <a:off x="749200" y="2963925"/>
            <a:ext cx="13287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Project 8</a:t>
            </a:r>
            <a:endParaRPr sz="1400" b="1" i="0" u="none" strike="noStrike" cap="none" dirty="0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48"/>
          <p:cNvSpPr/>
          <p:nvPr/>
        </p:nvSpPr>
        <p:spPr>
          <a:xfrm>
            <a:off x="5748250" y="2303475"/>
            <a:ext cx="747900" cy="5841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8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Compiling Code: Single Tier</a:t>
            </a:r>
            <a:endParaRPr/>
          </a:p>
        </p:txBody>
      </p:sp>
      <p:sp>
        <p:nvSpPr>
          <p:cNvPr id="126" name="Google Shape;126;p4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  <p:sp>
        <p:nvSpPr>
          <p:cNvPr id="127" name="Google Shape;127;p49"/>
          <p:cNvSpPr/>
          <p:nvPr/>
        </p:nvSpPr>
        <p:spPr>
          <a:xfrm>
            <a:off x="3853200" y="189765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Program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9"/>
          <p:cNvSpPr/>
          <p:nvPr/>
        </p:nvSpPr>
        <p:spPr>
          <a:xfrm>
            <a:off x="143140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9"/>
          <p:cNvSpPr/>
          <p:nvPr/>
        </p:nvSpPr>
        <p:spPr>
          <a:xfrm>
            <a:off x="315742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B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9"/>
          <p:cNvSpPr/>
          <p:nvPr/>
        </p:nvSpPr>
        <p:spPr>
          <a:xfrm>
            <a:off x="488345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9"/>
          <p:cNvSpPr/>
          <p:nvPr/>
        </p:nvSpPr>
        <p:spPr>
          <a:xfrm>
            <a:off x="664837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153" y="5677163"/>
            <a:ext cx="940146" cy="92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696" y="5641432"/>
            <a:ext cx="1129373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4482" y="5641432"/>
            <a:ext cx="1005726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4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97270" y="5641432"/>
            <a:ext cx="1023326" cy="993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49"/>
          <p:cNvSpPr/>
          <p:nvPr/>
        </p:nvSpPr>
        <p:spPr>
          <a:xfrm rot="2397614">
            <a:off x="2565382" y="2289844"/>
            <a:ext cx="398439" cy="279476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9"/>
          <p:cNvSpPr/>
          <p:nvPr/>
        </p:nvSpPr>
        <p:spPr>
          <a:xfrm>
            <a:off x="2342500" y="3356175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A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9"/>
          <p:cNvSpPr/>
          <p:nvPr/>
        </p:nvSpPr>
        <p:spPr>
          <a:xfrm rot="1255186">
            <a:off x="3783901" y="2598375"/>
            <a:ext cx="398252" cy="2383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9"/>
          <p:cNvSpPr/>
          <p:nvPr/>
        </p:nvSpPr>
        <p:spPr>
          <a:xfrm rot="-1351817">
            <a:off x="5109717" y="2575246"/>
            <a:ext cx="398516" cy="239121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9"/>
          <p:cNvSpPr/>
          <p:nvPr/>
        </p:nvSpPr>
        <p:spPr>
          <a:xfrm rot="-2826317">
            <a:off x="6344270" y="2187093"/>
            <a:ext cx="398441" cy="279475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9"/>
          <p:cNvSpPr/>
          <p:nvPr/>
        </p:nvSpPr>
        <p:spPr>
          <a:xfrm>
            <a:off x="3504588" y="3499538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B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49"/>
          <p:cNvSpPr/>
          <p:nvPr/>
        </p:nvSpPr>
        <p:spPr>
          <a:xfrm>
            <a:off x="4754638" y="34589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C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9"/>
          <p:cNvSpPr/>
          <p:nvPr/>
        </p:nvSpPr>
        <p:spPr>
          <a:xfrm>
            <a:off x="5894663" y="31746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D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Compiling Code: Two Tier</a:t>
            </a:r>
            <a:endParaRPr/>
          </a:p>
        </p:txBody>
      </p:sp>
      <p:sp>
        <p:nvSpPr>
          <p:cNvPr id="150" name="Google Shape;150;p5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  <p:sp>
        <p:nvSpPr>
          <p:cNvPr id="151" name="Google Shape;151;p50"/>
          <p:cNvSpPr/>
          <p:nvPr/>
        </p:nvSpPr>
        <p:spPr>
          <a:xfrm>
            <a:off x="3853200" y="13161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Program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50"/>
          <p:cNvSpPr/>
          <p:nvPr/>
        </p:nvSpPr>
        <p:spPr>
          <a:xfrm>
            <a:off x="143140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50"/>
          <p:cNvSpPr/>
          <p:nvPr/>
        </p:nvSpPr>
        <p:spPr>
          <a:xfrm>
            <a:off x="315742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B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0"/>
          <p:cNvSpPr/>
          <p:nvPr/>
        </p:nvSpPr>
        <p:spPr>
          <a:xfrm>
            <a:off x="488345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0"/>
          <p:cNvSpPr/>
          <p:nvPr/>
        </p:nvSpPr>
        <p:spPr>
          <a:xfrm>
            <a:off x="664837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153" y="5677163"/>
            <a:ext cx="940146" cy="92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696" y="5641432"/>
            <a:ext cx="1129373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4482" y="5641432"/>
            <a:ext cx="1005726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97270" y="5641432"/>
            <a:ext cx="1023326" cy="99314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50"/>
          <p:cNvSpPr/>
          <p:nvPr/>
        </p:nvSpPr>
        <p:spPr>
          <a:xfrm rot="2397614">
            <a:off x="2810681" y="3016482"/>
            <a:ext cx="398439" cy="19827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0"/>
          <p:cNvSpPr/>
          <p:nvPr/>
        </p:nvSpPr>
        <p:spPr>
          <a:xfrm>
            <a:off x="1885300" y="3569900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A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50"/>
          <p:cNvSpPr/>
          <p:nvPr/>
        </p:nvSpPr>
        <p:spPr>
          <a:xfrm rot="1255186">
            <a:off x="3630048" y="3430334"/>
            <a:ext cx="398252" cy="152268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50"/>
          <p:cNvSpPr/>
          <p:nvPr/>
        </p:nvSpPr>
        <p:spPr>
          <a:xfrm rot="-1351817">
            <a:off x="5292795" y="3493855"/>
            <a:ext cx="398516" cy="14362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50"/>
          <p:cNvSpPr/>
          <p:nvPr/>
        </p:nvSpPr>
        <p:spPr>
          <a:xfrm rot="-2826317">
            <a:off x="6035379" y="2889219"/>
            <a:ext cx="398441" cy="220741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0"/>
          <p:cNvSpPr/>
          <p:nvPr/>
        </p:nvSpPr>
        <p:spPr>
          <a:xfrm>
            <a:off x="3853200" y="279375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Program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50"/>
          <p:cNvSpPr/>
          <p:nvPr/>
        </p:nvSpPr>
        <p:spPr>
          <a:xfrm>
            <a:off x="306900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B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50"/>
          <p:cNvSpPr/>
          <p:nvPr/>
        </p:nvSpPr>
        <p:spPr>
          <a:xfrm>
            <a:off x="472705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C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50"/>
          <p:cNvSpPr/>
          <p:nvPr/>
        </p:nvSpPr>
        <p:spPr>
          <a:xfrm>
            <a:off x="5805250" y="34723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VM Translator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D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0"/>
          <p:cNvSpPr/>
          <p:nvPr/>
        </p:nvSpPr>
        <p:spPr>
          <a:xfrm>
            <a:off x="4372950" y="1927278"/>
            <a:ext cx="398100" cy="8664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50"/>
          <p:cNvSpPr/>
          <p:nvPr/>
        </p:nvSpPr>
        <p:spPr>
          <a:xfrm>
            <a:off x="4101888" y="20753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Compiler for VM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Java Virtual Machine (JVM)</a:t>
            </a:r>
            <a:endParaRPr/>
          </a:p>
        </p:txBody>
      </p:sp>
      <p:sp>
        <p:nvSpPr>
          <p:cNvPr id="177" name="Google Shape;177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  <p:sp>
        <p:nvSpPr>
          <p:cNvPr id="178" name="Google Shape;178;p51"/>
          <p:cNvSpPr/>
          <p:nvPr/>
        </p:nvSpPr>
        <p:spPr>
          <a:xfrm>
            <a:off x="3853200" y="13161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51"/>
          <p:cNvSpPr/>
          <p:nvPr/>
        </p:nvSpPr>
        <p:spPr>
          <a:xfrm>
            <a:off x="143140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51"/>
          <p:cNvSpPr/>
          <p:nvPr/>
        </p:nvSpPr>
        <p:spPr>
          <a:xfrm>
            <a:off x="315742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B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51"/>
          <p:cNvSpPr/>
          <p:nvPr/>
        </p:nvSpPr>
        <p:spPr>
          <a:xfrm>
            <a:off x="4883450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51"/>
          <p:cNvSpPr/>
          <p:nvPr/>
        </p:nvSpPr>
        <p:spPr>
          <a:xfrm>
            <a:off x="6648375" y="49739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Device 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3" name="Google Shape;183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0153" y="5677163"/>
            <a:ext cx="940146" cy="92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2696" y="5641432"/>
            <a:ext cx="1129373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4482" y="5641432"/>
            <a:ext cx="1005726" cy="99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5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97270" y="5641432"/>
            <a:ext cx="1023326" cy="993143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51"/>
          <p:cNvSpPr/>
          <p:nvPr/>
        </p:nvSpPr>
        <p:spPr>
          <a:xfrm rot="2397614">
            <a:off x="2810681" y="3016482"/>
            <a:ext cx="398439" cy="19827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1"/>
          <p:cNvSpPr/>
          <p:nvPr/>
        </p:nvSpPr>
        <p:spPr>
          <a:xfrm>
            <a:off x="1885300" y="3569900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 for A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51"/>
          <p:cNvSpPr/>
          <p:nvPr/>
        </p:nvSpPr>
        <p:spPr>
          <a:xfrm rot="1255186">
            <a:off x="3630048" y="3430334"/>
            <a:ext cx="398252" cy="152268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51"/>
          <p:cNvSpPr/>
          <p:nvPr/>
        </p:nvSpPr>
        <p:spPr>
          <a:xfrm rot="-1351817">
            <a:off x="5292795" y="3493855"/>
            <a:ext cx="398516" cy="1436286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51"/>
          <p:cNvSpPr/>
          <p:nvPr/>
        </p:nvSpPr>
        <p:spPr>
          <a:xfrm rot="-2826317">
            <a:off x="6035379" y="2889219"/>
            <a:ext cx="398441" cy="220741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51"/>
          <p:cNvSpPr/>
          <p:nvPr/>
        </p:nvSpPr>
        <p:spPr>
          <a:xfrm>
            <a:off x="3853200" y="279375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JVM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51"/>
          <p:cNvSpPr/>
          <p:nvPr/>
        </p:nvSpPr>
        <p:spPr>
          <a:xfrm>
            <a:off x="306900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B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51"/>
          <p:cNvSpPr/>
          <p:nvPr/>
        </p:nvSpPr>
        <p:spPr>
          <a:xfrm>
            <a:off x="4727050" y="40776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C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51"/>
          <p:cNvSpPr/>
          <p:nvPr/>
        </p:nvSpPr>
        <p:spPr>
          <a:xfrm>
            <a:off x="5805250" y="3472338"/>
            <a:ext cx="13974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JVM Runtime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D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51"/>
          <p:cNvSpPr/>
          <p:nvPr/>
        </p:nvSpPr>
        <p:spPr>
          <a:xfrm>
            <a:off x="4372950" y="1927278"/>
            <a:ext cx="398100" cy="8664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51"/>
          <p:cNvSpPr/>
          <p:nvPr/>
        </p:nvSpPr>
        <p:spPr>
          <a:xfrm>
            <a:off x="4101888" y="2075313"/>
            <a:ext cx="940200" cy="4566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Java Compiler</a:t>
            </a:r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7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15 Reminders</a:t>
            </a:r>
            <a:endParaRPr dirty="0"/>
          </a:p>
        </p:txBody>
      </p:sp>
      <p:sp>
        <p:nvSpPr>
          <p:cNvPr id="632" name="Google Shape;632;p7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246382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Reminders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Project 7, Part I (Midterm Corrections) due this Friday (2/23) at 11:59pm (no late days may be used)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/>
              <a:t>Project 7, Part II (Professor Meeting Report) due next Friday (3/1) at 11:59pm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Amy has office hours tomorrow at 1:30pm in </a:t>
            </a:r>
            <a:r>
              <a:rPr lang="en-US" b="1" dirty="0">
                <a:solidFill>
                  <a:schemeClr val="tx1"/>
                </a:solidFill>
              </a:rPr>
              <a:t>CSE2 153</a:t>
            </a:r>
          </a:p>
          <a:p>
            <a:pPr marL="699516" lvl="1" indent="-342900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endParaRPr lang="en-US" b="1" dirty="0">
              <a:solidFill>
                <a:srgbClr val="4B2A85"/>
              </a:solidFill>
            </a:endParaRPr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lang="en-US" b="1" dirty="0">
              <a:solidFill>
                <a:srgbClr val="4B2A85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</p:txBody>
      </p:sp>
      <p:sp>
        <p:nvSpPr>
          <p:cNvPr id="633" name="Google Shape;633;p7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 Bug’s Life</a:t>
            </a:r>
            <a:endParaRPr/>
          </a:p>
        </p:txBody>
      </p:sp>
      <p:sp>
        <p:nvSpPr>
          <p:cNvPr id="452" name="Google Shape;452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Software bug definitions: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Defect – mistake committed by a human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Error – incorrect computation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Failure – visible error:  program violates its specification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 starts when a failure is observed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During testing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 the field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 is to go from failure back to defect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53" name="Google Shape;453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454" name="Google Shape;454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42100" y="236173"/>
            <a:ext cx="2501900" cy="187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Testing Versus Debugging</a:t>
            </a:r>
            <a:endParaRPr/>
          </a:p>
        </p:txBody>
      </p:sp>
      <p:sp>
        <p:nvSpPr>
          <p:cNvPr id="460" name="Google Shape;460;p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Testing ≠ debugging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Test: reveals existence of problem (failure)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Debug: pinpoint location + cause of problem (defect)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See CSE 331 for: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How to write code that has fewer bugs (so less debugging)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How to write code that is easier to test (so easier to reveal bugs)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How to make testing easier (so you do it more often)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How to write code that is easier to debug (so less time spent debugging)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These are all incredibly valuable engineering skills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1" name="Google Shape;461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Last (Inevitable) Resort: Debugging</a:t>
            </a:r>
            <a:endParaRPr/>
          </a:p>
        </p:txBody>
      </p:sp>
      <p:sp>
        <p:nvSpPr>
          <p:cNvPr id="467" name="Google Shape;467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Defects happen, people are imperfect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Industry average: 10 defects per 1000 lines of code(?)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Defects happen that are not immediately localizable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Found during integration testing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Or reported by user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Cost of an error increases by orders of magnitude during program lifecycle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8" name="Google Shape;468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Debugging Lifecycle</a:t>
            </a:r>
            <a:endParaRPr/>
          </a:p>
        </p:txBody>
      </p:sp>
      <p:sp>
        <p:nvSpPr>
          <p:cNvPr id="474" name="Google Shape;474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1: Clarify symptom (simplify input), create “minimal” test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2: Find and understand cause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3: Fix and understand why it works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Step 4: Rerun all tests, old and new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475" name="Google Shape;475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Debugging Process</a:t>
            </a:r>
            <a:endParaRPr/>
          </a:p>
        </p:txBody>
      </p:sp>
      <p:sp>
        <p:nvSpPr>
          <p:cNvPr id="481" name="Google Shape;481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1: Find small, repeatable test case that produces the failure 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May take effort, but helps identify the defect and gives you a regression test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 not start Step 2 until you have a simple repeatable test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2: Narrow down location and proximate cause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Loop: (a) Study the data (b) hypothesize (c) experiment 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Experiments often involve changing the code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Wingdings" pitchFamily="2" charset="2"/>
              <a:buChar char="§"/>
            </a:pPr>
            <a:r>
              <a:rPr lang="en-US" dirty="0"/>
              <a:t>Do not start Step 3 until you understand the cause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2" name="Google Shape;482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3644</Words>
  <Application>Microsoft Macintosh PowerPoint</Application>
  <PresentationFormat>On-screen Show (4:3)</PresentationFormat>
  <Paragraphs>967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Noto Sans Symbols</vt:lpstr>
      <vt:lpstr>Arial</vt:lpstr>
      <vt:lpstr>Calibri</vt:lpstr>
      <vt:lpstr>Consolas</vt:lpstr>
      <vt:lpstr>Courier New</vt:lpstr>
      <vt:lpstr>Times New Roman</vt:lpstr>
      <vt:lpstr>Wingdings</vt:lpstr>
      <vt:lpstr>UWTheme-333-Sp18</vt:lpstr>
      <vt:lpstr>Debugging Strategies &amp; Code Generation</vt:lpstr>
      <vt:lpstr>Lecture Outline</vt:lpstr>
      <vt:lpstr>Sources and Acknowledgements</vt:lpstr>
      <vt:lpstr>Debugging Pre-discussion</vt:lpstr>
      <vt:lpstr>A Bug’s Life</vt:lpstr>
      <vt:lpstr>Testing Versus Debugging</vt:lpstr>
      <vt:lpstr>Last (Inevitable) Resort: Debugging</vt:lpstr>
      <vt:lpstr>Debugging Lifecycle</vt:lpstr>
      <vt:lpstr>The Debugging Process</vt:lpstr>
      <vt:lpstr>The Debugging Process</vt:lpstr>
      <vt:lpstr>Debugging and The Scientific Method</vt:lpstr>
      <vt:lpstr>Debugging Example</vt:lpstr>
      <vt:lpstr>Reducing Absolute Input Size</vt:lpstr>
      <vt:lpstr>Reducing Relative Input Size</vt:lpstr>
      <vt:lpstr>General Strategy: Simplify</vt:lpstr>
      <vt:lpstr>Localizing a Defect</vt:lpstr>
      <vt:lpstr>Binary Search on Buggy Code</vt:lpstr>
      <vt:lpstr>Binary Search on Buggy Code</vt:lpstr>
      <vt:lpstr>Detecting Bugs in the Real World</vt:lpstr>
      <vt:lpstr>Heisenbugs</vt:lpstr>
      <vt:lpstr>Logging Events</vt:lpstr>
      <vt:lpstr>More Tricks for Hard Bugs</vt:lpstr>
      <vt:lpstr>Where is the Defect?</vt:lpstr>
      <vt:lpstr>When Debugging Gets Tough</vt:lpstr>
      <vt:lpstr>Key Debugging Concepts</vt:lpstr>
      <vt:lpstr>Lecture Outline</vt:lpstr>
      <vt:lpstr>Software Overview</vt:lpstr>
      <vt:lpstr>The Compiler: Implementation</vt:lpstr>
      <vt:lpstr>Code Generation: The Task</vt:lpstr>
      <vt:lpstr>Compile Time vs. Run Time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Example</vt:lpstr>
      <vt:lpstr>Code Generation: Takeaways</vt:lpstr>
      <vt:lpstr>Lecture Outline</vt:lpstr>
      <vt:lpstr>Software Overview</vt:lpstr>
      <vt:lpstr>Compiling Code: Single Tier</vt:lpstr>
      <vt:lpstr>Compiling Code: Two Tier</vt:lpstr>
      <vt:lpstr>The Java Virtual Machine (JVM)</vt:lpstr>
      <vt:lpstr>Lecture 15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Generation, Debugging Strategies </dc:title>
  <dc:creator>Aaron Johnston</dc:creator>
  <cp:lastModifiedBy>Eric Fan</cp:lastModifiedBy>
  <cp:revision>133</cp:revision>
  <dcterms:created xsi:type="dcterms:W3CDTF">2018-03-28T08:00:24Z</dcterms:created>
  <dcterms:modified xsi:type="dcterms:W3CDTF">2024-02-21T23:23:25Z</dcterms:modified>
</cp:coreProperties>
</file>